
<file path=[Content_Types].xml><?xml version="1.0" encoding="utf-8"?>
<Types xmlns="http://schemas.openxmlformats.org/package/2006/content-types">
  <Default Extension="xml" ContentType="application/xml"/>
  <Default Extension="mp3" ContentType="audio/unknown"/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310" r:id="rId5"/>
    <p:sldId id="262" r:id="rId6"/>
    <p:sldId id="258" r:id="rId7"/>
    <p:sldId id="285" r:id="rId8"/>
    <p:sldId id="260" r:id="rId9"/>
    <p:sldId id="286" r:id="rId10"/>
    <p:sldId id="261" r:id="rId11"/>
    <p:sldId id="287" r:id="rId12"/>
    <p:sldId id="263" r:id="rId13"/>
    <p:sldId id="288" r:id="rId14"/>
    <p:sldId id="264" r:id="rId15"/>
    <p:sldId id="289" r:id="rId16"/>
    <p:sldId id="265" r:id="rId17"/>
    <p:sldId id="290" r:id="rId18"/>
    <p:sldId id="266" r:id="rId19"/>
    <p:sldId id="291" r:id="rId20"/>
    <p:sldId id="267" r:id="rId21"/>
    <p:sldId id="292" r:id="rId22"/>
    <p:sldId id="268" r:id="rId23"/>
    <p:sldId id="293" r:id="rId24"/>
    <p:sldId id="269" r:id="rId25"/>
    <p:sldId id="294" r:id="rId26"/>
    <p:sldId id="270" r:id="rId27"/>
    <p:sldId id="295" r:id="rId28"/>
    <p:sldId id="271" r:id="rId29"/>
    <p:sldId id="296" r:id="rId30"/>
    <p:sldId id="272" r:id="rId31"/>
    <p:sldId id="297" r:id="rId32"/>
    <p:sldId id="273" r:id="rId33"/>
    <p:sldId id="298" r:id="rId34"/>
    <p:sldId id="274" r:id="rId35"/>
    <p:sldId id="299" r:id="rId36"/>
    <p:sldId id="275" r:id="rId37"/>
    <p:sldId id="300" r:id="rId38"/>
    <p:sldId id="276" r:id="rId39"/>
    <p:sldId id="301" r:id="rId40"/>
    <p:sldId id="277" r:id="rId41"/>
    <p:sldId id="302" r:id="rId42"/>
    <p:sldId id="278" r:id="rId43"/>
    <p:sldId id="303" r:id="rId44"/>
    <p:sldId id="279" r:id="rId45"/>
    <p:sldId id="304" r:id="rId46"/>
    <p:sldId id="280" r:id="rId47"/>
    <p:sldId id="305" r:id="rId48"/>
    <p:sldId id="281" r:id="rId49"/>
    <p:sldId id="306" r:id="rId50"/>
    <p:sldId id="282" r:id="rId51"/>
    <p:sldId id="307" r:id="rId52"/>
    <p:sldId id="283" r:id="rId53"/>
    <p:sldId id="308" r:id="rId54"/>
    <p:sldId id="284" r:id="rId55"/>
    <p:sldId id="309" r:id="rId5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FC9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52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printerSettings" Target="printerSettings/printerSettings1.bin"/><Relationship Id="rId58" Type="http://schemas.openxmlformats.org/officeDocument/2006/relationships/presProps" Target="presProps.xml"/><Relationship Id="rId59" Type="http://schemas.openxmlformats.org/officeDocument/2006/relationships/viewProps" Target="view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heme" Target="theme/theme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6528-B1D7-7A45-909C-FF43812EEDF6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227D-FD5B-284B-B147-FBF7C0E7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7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6528-B1D7-7A45-909C-FF43812EEDF6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227D-FD5B-284B-B147-FBF7C0E7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0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6528-B1D7-7A45-909C-FF43812EEDF6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227D-FD5B-284B-B147-FBF7C0E7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8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6528-B1D7-7A45-909C-FF43812EEDF6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227D-FD5B-284B-B147-FBF7C0E7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6528-B1D7-7A45-909C-FF43812EEDF6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227D-FD5B-284B-B147-FBF7C0E7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64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6528-B1D7-7A45-909C-FF43812EEDF6}" type="datetimeFigureOut">
              <a:rPr lang="en-US" smtClean="0"/>
              <a:t>5/2/16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227D-FD5B-284B-B147-FBF7C0E7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3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6528-B1D7-7A45-909C-FF43812EEDF6}" type="datetimeFigureOut">
              <a:rPr lang="en-US" smtClean="0"/>
              <a:t>5/2/16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227D-FD5B-284B-B147-FBF7C0E7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03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6528-B1D7-7A45-909C-FF43812EEDF6}" type="datetimeFigureOut">
              <a:rPr lang="en-US" smtClean="0"/>
              <a:t>5/2/16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227D-FD5B-284B-B147-FBF7C0E7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1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6528-B1D7-7A45-909C-FF43812EEDF6}" type="datetimeFigureOut">
              <a:rPr lang="en-US" smtClean="0"/>
              <a:t>5/2/16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227D-FD5B-284B-B147-FBF7C0E7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0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6528-B1D7-7A45-909C-FF43812EEDF6}" type="datetimeFigureOut">
              <a:rPr lang="en-US" smtClean="0"/>
              <a:t>5/2/16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227D-FD5B-284B-B147-FBF7C0E7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33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6528-B1D7-7A45-909C-FF43812EEDF6}" type="datetimeFigureOut">
              <a:rPr lang="en-US" smtClean="0"/>
              <a:t>5/2/16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227D-FD5B-284B-B147-FBF7C0E7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69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6528-B1D7-7A45-909C-FF43812EEDF6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0227D-FD5B-284B-B147-FBF7C0E7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" Target="slide28.xml"/><Relationship Id="rId20" Type="http://schemas.openxmlformats.org/officeDocument/2006/relationships/slide" Target="slide42.xml"/><Relationship Id="rId21" Type="http://schemas.openxmlformats.org/officeDocument/2006/relationships/slide" Target="slide52.xml"/><Relationship Id="rId22" Type="http://schemas.openxmlformats.org/officeDocument/2006/relationships/slide" Target="slide14.xml"/><Relationship Id="rId23" Type="http://schemas.openxmlformats.org/officeDocument/2006/relationships/slide" Target="slide24.xml"/><Relationship Id="rId24" Type="http://schemas.openxmlformats.org/officeDocument/2006/relationships/slide" Target="slide34.xml"/><Relationship Id="rId25" Type="http://schemas.openxmlformats.org/officeDocument/2006/relationships/slide" Target="slide44.xml"/><Relationship Id="rId26" Type="http://schemas.openxmlformats.org/officeDocument/2006/relationships/slide" Target="slide54.xml"/><Relationship Id="rId10" Type="http://schemas.openxmlformats.org/officeDocument/2006/relationships/slide" Target="slide38.xml"/><Relationship Id="rId11" Type="http://schemas.openxmlformats.org/officeDocument/2006/relationships/slide" Target="slide48.xml"/><Relationship Id="rId12" Type="http://schemas.openxmlformats.org/officeDocument/2006/relationships/slide" Target="slide10.xml"/><Relationship Id="rId13" Type="http://schemas.openxmlformats.org/officeDocument/2006/relationships/slide" Target="slide20.xml"/><Relationship Id="rId14" Type="http://schemas.openxmlformats.org/officeDocument/2006/relationships/slide" Target="slide30.xml"/><Relationship Id="rId15" Type="http://schemas.openxmlformats.org/officeDocument/2006/relationships/slide" Target="slide40.xml"/><Relationship Id="rId16" Type="http://schemas.openxmlformats.org/officeDocument/2006/relationships/slide" Target="slide50.xml"/><Relationship Id="rId17" Type="http://schemas.openxmlformats.org/officeDocument/2006/relationships/slide" Target="slide12.xml"/><Relationship Id="rId18" Type="http://schemas.openxmlformats.org/officeDocument/2006/relationships/slide" Target="slide22.xml"/><Relationship Id="rId19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2" Type="http://schemas.openxmlformats.org/officeDocument/2006/relationships/slide" Target="slide6.xml"/><Relationship Id="rId3" Type="http://schemas.openxmlformats.org/officeDocument/2006/relationships/slide" Target="slide16.xml"/><Relationship Id="rId4" Type="http://schemas.openxmlformats.org/officeDocument/2006/relationships/slide" Target="slide26.xml"/><Relationship Id="rId5" Type="http://schemas.openxmlformats.org/officeDocument/2006/relationships/slide" Target="slide36.xml"/><Relationship Id="rId6" Type="http://schemas.openxmlformats.org/officeDocument/2006/relationships/slide" Target="slide46.xml"/><Relationship Id="rId7" Type="http://schemas.openxmlformats.org/officeDocument/2006/relationships/slide" Target="slide8.xml"/><Relationship Id="rId8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1.png"/><Relationship Id="rId1" Type="http://schemas.microsoft.com/office/2007/relationships/media" Target="../media/media1.mp3"/><Relationship Id="rId2" Type="http://schemas.openxmlformats.org/officeDocument/2006/relationships/audio" Target="../media/media1.mp3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radley Hand Bold"/>
                <a:cs typeface="Bradley Hand Bold"/>
              </a:rPr>
              <a:t>Woodlawndia</a:t>
            </a:r>
            <a:br>
              <a:rPr lang="en-US" sz="49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radley Hand Bold"/>
                <a:cs typeface="Bradley Hand Bold"/>
              </a:rPr>
            </a:br>
            <a:r>
              <a:rPr lang="en-US" sz="9800" b="1" dirty="0" smtClean="0">
                <a:solidFill>
                  <a:srgbClr val="FF0000"/>
                </a:solidFill>
                <a:latin typeface="Britannic Bold"/>
                <a:cs typeface="Britannic Bold"/>
              </a:rPr>
              <a:t>J</a:t>
            </a:r>
            <a:r>
              <a:rPr lang="en-US" sz="9800" b="1" dirty="0" smtClean="0">
                <a:solidFill>
                  <a:srgbClr val="0000FF"/>
                </a:solidFill>
                <a:latin typeface="Britannic Bold"/>
                <a:cs typeface="Britannic Bold"/>
              </a:rPr>
              <a:t>E</a:t>
            </a:r>
            <a:r>
              <a:rPr lang="en-US" sz="9800" b="1" dirty="0" smtClean="0">
                <a:solidFill>
                  <a:srgbClr val="2FC917"/>
                </a:solidFill>
                <a:latin typeface="Britannic Bold"/>
                <a:cs typeface="Britannic Bold"/>
              </a:rPr>
              <a:t>O</a:t>
            </a:r>
            <a:r>
              <a:rPr lang="en-US" sz="9800" b="1" dirty="0" smtClean="0">
                <a:solidFill>
                  <a:srgbClr val="FF6600"/>
                </a:solidFill>
                <a:latin typeface="Britannic Bold"/>
                <a:cs typeface="Britannic Bold"/>
              </a:rPr>
              <a:t>P</a:t>
            </a:r>
            <a:r>
              <a:rPr lang="en-US" sz="9800" b="1" dirty="0" smtClean="0">
                <a:solidFill>
                  <a:srgbClr val="660066"/>
                </a:solidFill>
                <a:latin typeface="Britannic Bold"/>
                <a:cs typeface="Britannic Bold"/>
              </a:rPr>
              <a:t>A</a:t>
            </a:r>
            <a:r>
              <a:rPr lang="en-US" sz="9800" b="1" dirty="0" smtClean="0">
                <a:solidFill>
                  <a:srgbClr val="800000"/>
                </a:solidFill>
                <a:latin typeface="Britannic Bold"/>
                <a:cs typeface="Britannic Bold"/>
              </a:rPr>
              <a:t>R</a:t>
            </a:r>
            <a:r>
              <a:rPr lang="en-US" sz="9800" b="1" dirty="0" smtClean="0">
                <a:solidFill>
                  <a:srgbClr val="FFFF00"/>
                </a:solidFill>
                <a:latin typeface="Britannic Bold"/>
                <a:cs typeface="Britannic Bold"/>
              </a:rPr>
              <a:t>D</a:t>
            </a:r>
            <a:r>
              <a:rPr lang="en-US" sz="98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Britannic Bold"/>
                <a:cs typeface="Britannic Bold"/>
              </a:rPr>
              <a:t>Y</a:t>
            </a:r>
            <a:r>
              <a:rPr lang="en-US" sz="9800" b="1" dirty="0" smtClean="0">
                <a:solidFill>
                  <a:schemeClr val="accent3">
                    <a:lumMod val="75000"/>
                  </a:schemeClr>
                </a:solidFill>
                <a:latin typeface="Britannic Bold"/>
                <a:cs typeface="Britannic Bold"/>
              </a:rPr>
              <a:t>!</a:t>
            </a:r>
            <a:endParaRPr lang="en-US" sz="9800" b="1" dirty="0">
              <a:solidFill>
                <a:schemeClr val="accent3">
                  <a:lumMod val="75000"/>
                </a:schemeClr>
              </a:solidFill>
              <a:latin typeface="Britannic Bold"/>
              <a:cs typeface="Britannic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>
                <a:latin typeface="American Typewriter"/>
                <a:cs typeface="American Typewriter"/>
              </a:rPr>
              <a:t>EOC </a:t>
            </a:r>
          </a:p>
          <a:p>
            <a:r>
              <a:rPr lang="en-US" b="1" i="1" dirty="0" smtClean="0">
                <a:latin typeface="American Typewriter"/>
                <a:cs typeface="American Typewriter"/>
              </a:rPr>
              <a:t>Review</a:t>
            </a:r>
            <a:endParaRPr lang="en-US" b="1" i="1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470775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366FF"/>
                </a:solidFill>
                <a:latin typeface="Britannic Bold"/>
                <a:cs typeface="Britannic Bold"/>
              </a:rPr>
              <a:t>Jeopardy!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5400" dirty="0">
                <a:latin typeface="American Typewriter"/>
                <a:cs typeface="American Typewriter"/>
              </a:rPr>
              <a:t>L</a:t>
            </a:r>
            <a:r>
              <a:rPr lang="en-US" sz="5400" dirty="0" smtClean="0">
                <a:latin typeface="American Typewriter"/>
                <a:cs typeface="American Typewriter"/>
              </a:rPr>
              <a:t>imited government started with this document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i="1" dirty="0" smtClean="0">
                <a:latin typeface="American Typewriter"/>
                <a:cs typeface="American Typewriter"/>
              </a:rPr>
              <a:t>(Hint: King John was forced to sign it in 1215)</a:t>
            </a:r>
            <a:endParaRPr lang="en-US" i="1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587319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$300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b="1" dirty="0" smtClean="0">
                <a:latin typeface="American Typewriter"/>
                <a:cs typeface="American Typewriter"/>
              </a:rPr>
              <a:t>What is </a:t>
            </a:r>
          </a:p>
          <a:p>
            <a:pPr marL="0" indent="0" algn="ctr">
              <a:buNone/>
            </a:pPr>
            <a:r>
              <a:rPr lang="en-US" sz="6600" b="1" dirty="0" smtClean="0">
                <a:latin typeface="American Typewriter"/>
                <a:cs typeface="American Typewriter"/>
              </a:rPr>
              <a:t>The</a:t>
            </a:r>
            <a:r>
              <a:rPr lang="en-US" sz="6600" b="1" dirty="0">
                <a:latin typeface="American Typewriter"/>
                <a:cs typeface="American Typewriter"/>
              </a:rPr>
              <a:t> </a:t>
            </a:r>
            <a:r>
              <a:rPr lang="en-US" sz="6600" b="1" dirty="0" smtClean="0">
                <a:latin typeface="American Typewriter"/>
                <a:cs typeface="American Typewriter"/>
              </a:rPr>
              <a:t>Magna Carta</a:t>
            </a:r>
          </a:p>
          <a:p>
            <a:pPr marL="0" indent="0" algn="ctr">
              <a:buNone/>
            </a:pPr>
            <a:r>
              <a:rPr lang="en-US" sz="6600" b="1" dirty="0">
                <a:latin typeface="American Typewriter"/>
                <a:cs typeface="American Typewriter"/>
              </a:rPr>
              <a:t>?</a:t>
            </a:r>
            <a:endParaRPr lang="en-US" sz="6600" b="1" dirty="0" smtClean="0">
              <a:latin typeface="American Typewriter"/>
              <a:cs typeface="American Typewriter"/>
              <a:hlinkClick r:id="rId2" action="ppaction://hlinksldjump"/>
            </a:endParaRPr>
          </a:p>
          <a:p>
            <a:pPr marL="0" indent="0" algn="r">
              <a:buNone/>
            </a:pPr>
            <a:endParaRPr lang="en-US" dirty="0">
              <a:latin typeface="Helvetica"/>
              <a:cs typeface="Helvetica"/>
              <a:hlinkClick r:id="rId2" action="ppaction://hlinksldjump"/>
            </a:endParaRPr>
          </a:p>
          <a:p>
            <a:pPr marL="0" indent="0" algn="r">
              <a:buNone/>
            </a:pPr>
            <a:r>
              <a:rPr lang="en-US" dirty="0" smtClean="0">
                <a:latin typeface="Helvetica"/>
                <a:cs typeface="Helvetica"/>
                <a:hlinkClick r:id="rId2" action="ppaction://hlinksldjump"/>
              </a:rPr>
              <a:t>continue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660934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0066"/>
                </a:solidFill>
                <a:latin typeface="Britannic Bold"/>
                <a:cs typeface="Britannic Bold"/>
              </a:rPr>
              <a:t>Jeopardy!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5200" dirty="0" smtClean="0">
                <a:latin typeface="American Typewriter"/>
                <a:cs typeface="American Typewriter"/>
              </a:rPr>
              <a:t>This “rebellion” showed the weakness of the Articles of Confederation</a:t>
            </a:r>
            <a:endParaRPr lang="en-US" sz="52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512752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$400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8800" b="1" dirty="0" smtClean="0">
                <a:latin typeface="American Typewriter"/>
                <a:cs typeface="American Typewriter"/>
              </a:rPr>
              <a:t>What was </a:t>
            </a:r>
          </a:p>
          <a:p>
            <a:pPr marL="0" indent="0" algn="ctr">
              <a:buNone/>
            </a:pPr>
            <a:r>
              <a:rPr lang="en-US" sz="8800" b="1" dirty="0" smtClean="0">
                <a:latin typeface="American Typewriter"/>
                <a:cs typeface="American Typewriter"/>
              </a:rPr>
              <a:t>Shays Rebellion </a:t>
            </a:r>
          </a:p>
          <a:p>
            <a:pPr marL="0" indent="0" algn="ctr">
              <a:buNone/>
            </a:pPr>
            <a:r>
              <a:rPr lang="en-US" sz="8800" b="1" dirty="0" smtClean="0">
                <a:latin typeface="American Typewriter"/>
                <a:cs typeface="American Typewriter"/>
              </a:rPr>
              <a:t>?</a:t>
            </a:r>
            <a:endParaRPr lang="en-US" sz="8800" b="1" dirty="0" smtClean="0">
              <a:latin typeface="American Typewriter"/>
              <a:cs typeface="American Typewriter"/>
              <a:hlinkClick r:id="rId2" action="ppaction://hlinksldjump"/>
            </a:endParaRPr>
          </a:p>
          <a:p>
            <a:pPr marL="0" indent="0" algn="r">
              <a:buNone/>
            </a:pPr>
            <a:endParaRPr lang="en-US" dirty="0">
              <a:latin typeface="Helvetica"/>
              <a:cs typeface="Helvetica"/>
              <a:hlinkClick r:id="rId2" action="ppaction://hlinksldjump"/>
            </a:endParaRPr>
          </a:p>
          <a:p>
            <a:pPr marL="0" indent="0" algn="r">
              <a:buNone/>
            </a:pPr>
            <a:r>
              <a:rPr lang="en-US" dirty="0" smtClean="0">
                <a:latin typeface="Helvetica"/>
                <a:cs typeface="Helvetica"/>
                <a:hlinkClick r:id="rId2" action="ppaction://hlinksldjump"/>
              </a:rPr>
              <a:t>continue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374157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800000"/>
                </a:solidFill>
                <a:latin typeface="Britannic Bold"/>
                <a:cs typeface="Britannic Bold"/>
              </a:rPr>
              <a:t>Jeopardy!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4400" dirty="0" smtClean="0">
                <a:latin typeface="American Typewriter"/>
                <a:cs typeface="American Typewriter"/>
              </a:rPr>
              <a:t>The two-word phrase that means “government gets its power from the people.”</a:t>
            </a:r>
          </a:p>
          <a:p>
            <a:pPr marL="0" indent="0" algn="ctr">
              <a:lnSpc>
                <a:spcPct val="120000"/>
              </a:lnSpc>
              <a:buNone/>
            </a:pPr>
            <a:endParaRPr lang="en-US" sz="3600" i="1" dirty="0" smtClean="0">
              <a:latin typeface="American Typewriter"/>
              <a:cs typeface="American Typewriter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600" i="1" dirty="0" smtClean="0">
                <a:latin typeface="American Typewriter"/>
                <a:cs typeface="American Typewriter"/>
              </a:rPr>
              <a:t>(Hint:  P_________ S___________)</a:t>
            </a:r>
            <a:endParaRPr lang="en-US" sz="3600" i="1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622608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$500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30000"/>
              </a:lnSpc>
              <a:buNone/>
            </a:pPr>
            <a:r>
              <a:rPr lang="en-US" sz="6000" b="1" dirty="0" smtClean="0">
                <a:latin typeface="American Typewriter"/>
                <a:cs typeface="American Typewriter"/>
              </a:rPr>
              <a:t>What is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en-US" sz="6000" b="1" dirty="0" smtClean="0">
                <a:latin typeface="American Typewriter"/>
                <a:cs typeface="American Typewriter"/>
              </a:rPr>
              <a:t> Popular Sovereignty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en-US" sz="6000" b="1" dirty="0" smtClean="0">
                <a:latin typeface="American Typewriter"/>
                <a:cs typeface="American Typewriter"/>
              </a:rPr>
              <a:t> ?</a:t>
            </a:r>
          </a:p>
          <a:p>
            <a:pPr marL="0" indent="0">
              <a:buNone/>
            </a:pPr>
            <a:endParaRPr lang="en-US" dirty="0">
              <a:latin typeface="Helvetica"/>
              <a:cs typeface="Helvetica"/>
            </a:endParaRPr>
          </a:p>
          <a:p>
            <a:pPr marL="0" indent="0" algn="r">
              <a:buNone/>
            </a:pPr>
            <a:r>
              <a:rPr lang="en-US" dirty="0" smtClean="0">
                <a:latin typeface="Helvetica"/>
                <a:cs typeface="Helvetica"/>
                <a:hlinkClick r:id="rId2" action="ppaction://hlinksldjump"/>
              </a:rPr>
              <a:t>continue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253716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Britannic Bold"/>
                <a:cs typeface="Britannic Bold"/>
              </a:rPr>
              <a:t>Jeopardy!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4000" dirty="0" smtClean="0">
                <a:latin typeface="American Typewriter"/>
                <a:cs typeface="American Typewriter"/>
              </a:rPr>
              <a:t>This solved a major problem: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4000" dirty="0" smtClean="0">
                <a:latin typeface="American Typewriter"/>
                <a:cs typeface="American Typewriter"/>
              </a:rPr>
              <a:t> Big states wanted more votes in Congress; Small states wanted equal votes for all states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i="1" dirty="0" smtClean="0">
                <a:latin typeface="American Typewriter"/>
                <a:cs typeface="American Typewriter"/>
              </a:rPr>
              <a:t>(Hint: it gave us a bicameral legislature)</a:t>
            </a:r>
            <a:endParaRPr lang="en-US" i="1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282026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$100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000" b="1" dirty="0" smtClean="0">
                <a:latin typeface="American Typewriter"/>
                <a:cs typeface="American Typewriter"/>
              </a:rPr>
              <a:t>What is </a:t>
            </a:r>
          </a:p>
          <a:p>
            <a:pPr marL="0" indent="0" algn="ctr">
              <a:buNone/>
            </a:pPr>
            <a:r>
              <a:rPr lang="en-US" sz="6600" b="1" dirty="0" smtClean="0">
                <a:latin typeface="American Typewriter"/>
                <a:cs typeface="American Typewriter"/>
              </a:rPr>
              <a:t>The Great Compromise</a:t>
            </a:r>
          </a:p>
          <a:p>
            <a:pPr marL="0" indent="0" algn="ctr">
              <a:buNone/>
            </a:pPr>
            <a:r>
              <a:rPr lang="en-US" sz="6000" b="1" dirty="0" smtClean="0">
                <a:latin typeface="American Typewriter"/>
                <a:cs typeface="American Typewriter"/>
              </a:rPr>
              <a:t>?</a:t>
            </a:r>
            <a:endParaRPr lang="en-US" sz="6000" b="1" dirty="0">
              <a:latin typeface="American Typewriter"/>
              <a:cs typeface="American Typewriter"/>
            </a:endParaRPr>
          </a:p>
          <a:p>
            <a:pPr marL="0" indent="0" algn="r">
              <a:buNone/>
            </a:pPr>
            <a:r>
              <a:rPr lang="en-US" dirty="0" smtClean="0">
                <a:latin typeface="Helvetica"/>
                <a:cs typeface="Helvetica"/>
                <a:hlinkClick r:id="rId2" action="ppaction://hlinksldjump"/>
              </a:rPr>
              <a:t>continue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90940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8000"/>
                </a:solidFill>
                <a:latin typeface="Britannic Bold"/>
                <a:cs typeface="Britannic Bold"/>
              </a:rPr>
              <a:t>Jeopardy!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30000"/>
              </a:lnSpc>
              <a:buNone/>
            </a:pPr>
            <a:r>
              <a:rPr lang="en-US" sz="5400" dirty="0" smtClean="0">
                <a:latin typeface="American Typewriter"/>
                <a:cs typeface="American Typewriter"/>
              </a:rPr>
              <a:t>The legislative branch makes these: both the criminal type and the civil type</a:t>
            </a:r>
            <a:endParaRPr lang="en-US" sz="54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035176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$200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lnSpc>
                <a:spcPct val="130000"/>
              </a:lnSpc>
              <a:buNone/>
            </a:pPr>
            <a:r>
              <a:rPr lang="en-US" sz="6000" b="1" dirty="0" smtClean="0">
                <a:latin typeface="American Typewriter"/>
                <a:cs typeface="American Typewriter"/>
              </a:rPr>
              <a:t>What are Laws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en-US" sz="6000" b="1" dirty="0" smtClean="0">
                <a:latin typeface="American Typewriter"/>
                <a:cs typeface="American Typewriter"/>
              </a:rPr>
              <a:t>(or Statutes)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en-US" sz="6000" b="1" dirty="0" smtClean="0">
                <a:latin typeface="American Typewriter"/>
                <a:cs typeface="American Typewriter"/>
              </a:rPr>
              <a:t>?</a:t>
            </a:r>
            <a:endParaRPr lang="en-US" dirty="0" smtClean="0">
              <a:latin typeface="Helvetica"/>
              <a:cs typeface="Helvetica"/>
            </a:endParaRPr>
          </a:p>
          <a:p>
            <a:pPr marL="0" indent="0" algn="r">
              <a:buNone/>
            </a:pPr>
            <a:r>
              <a:rPr lang="en-US" dirty="0" smtClean="0">
                <a:latin typeface="Helvetica"/>
                <a:cs typeface="Helvetica"/>
                <a:hlinkClick r:id="rId2" action="ppaction://hlinksldjump"/>
              </a:rPr>
              <a:t>continue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949695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286243"/>
              </p:ext>
            </p:extLst>
          </p:nvPr>
        </p:nvGraphicFramePr>
        <p:xfrm>
          <a:off x="480141" y="433710"/>
          <a:ext cx="7883305" cy="6174342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576661"/>
                <a:gridCol w="1576661"/>
                <a:gridCol w="1576661"/>
                <a:gridCol w="1576661"/>
                <a:gridCol w="1576661"/>
              </a:tblGrid>
              <a:tr h="3252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68097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latin typeface="Helvetica"/>
                          <a:cs typeface="Helvetica"/>
                        </a:rPr>
                        <a:t>In The</a:t>
                      </a:r>
                    </a:p>
                    <a:p>
                      <a:pPr algn="ctr"/>
                      <a:r>
                        <a:rPr lang="en-US" sz="2000" b="1" i="0" dirty="0" smtClean="0">
                          <a:latin typeface="Helvetica"/>
                          <a:cs typeface="Helvetica"/>
                        </a:rPr>
                        <a:t>Beginning</a:t>
                      </a:r>
                      <a:endParaRPr lang="en-US" sz="2000" b="1" i="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Helvetica"/>
                          <a:cs typeface="Helvetica"/>
                        </a:rPr>
                        <a:t>Legislative</a:t>
                      </a:r>
                      <a:endParaRPr lang="en-US" sz="20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Helvetica"/>
                          <a:cs typeface="Helvetica"/>
                        </a:rPr>
                        <a:t>Executive</a:t>
                      </a:r>
                      <a:endParaRPr lang="en-US" sz="20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Helvetica"/>
                          <a:cs typeface="Helvetica"/>
                        </a:rPr>
                        <a:t>Judicial</a:t>
                      </a:r>
                      <a:endParaRPr lang="en-US" sz="20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Helvetica"/>
                          <a:cs typeface="Helvetica"/>
                        </a:rPr>
                        <a:t>Supreme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Helvetica"/>
                          <a:cs typeface="Helvetica"/>
                        </a:rPr>
                        <a:t>Precedents</a:t>
                      </a:r>
                      <a:endParaRPr lang="en-US" sz="20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968097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 smtClean="0">
                          <a:latin typeface="Helvetica"/>
                          <a:cs typeface="Helvetica"/>
                          <a:hlinkClick r:id="rId2" action="ppaction://hlinksldjump"/>
                        </a:rPr>
                        <a:t>$100</a:t>
                      </a:r>
                      <a:endParaRPr lang="en-US" sz="3200" b="1" i="0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Helvetica"/>
                          <a:cs typeface="Helvetica"/>
                          <a:hlinkClick r:id="rId3" action="ppaction://hlinksldjump"/>
                        </a:rPr>
                        <a:t>$100</a:t>
                      </a:r>
                      <a:endParaRPr lang="en-US" sz="32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Helvetica"/>
                          <a:cs typeface="Helvetica"/>
                          <a:hlinkClick r:id="rId4" action="ppaction://hlinksldjump"/>
                        </a:rPr>
                        <a:t>$100</a:t>
                      </a:r>
                      <a:endParaRPr lang="en-US" sz="32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Helvetica"/>
                          <a:cs typeface="Helvetica"/>
                          <a:hlinkClick r:id="rId5" action="ppaction://hlinksldjump"/>
                        </a:rPr>
                        <a:t>$100</a:t>
                      </a:r>
                      <a:endParaRPr lang="en-US" sz="32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Helvetica"/>
                          <a:cs typeface="Helvetica"/>
                          <a:hlinkClick r:id="rId6" action="ppaction://hlinksldjump"/>
                        </a:rPr>
                        <a:t>$100</a:t>
                      </a:r>
                      <a:endParaRPr lang="en-US" sz="32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96809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Helvetica"/>
                          <a:cs typeface="Helvetica"/>
                          <a:hlinkClick r:id="rId7" action="ppaction://hlinksldjump"/>
                        </a:rPr>
                        <a:t>$200</a:t>
                      </a:r>
                      <a:endParaRPr lang="en-US" sz="32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Helvetica"/>
                          <a:cs typeface="Helvetica"/>
                          <a:hlinkClick r:id="rId8" action="ppaction://hlinksldjump"/>
                        </a:rPr>
                        <a:t>$200</a:t>
                      </a:r>
                      <a:endParaRPr lang="en-US" sz="32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Helvetica"/>
                          <a:cs typeface="Helvetica"/>
                          <a:hlinkClick r:id="rId9" action="ppaction://hlinksldjump"/>
                        </a:rPr>
                        <a:t>$200</a:t>
                      </a:r>
                      <a:endParaRPr lang="en-US" sz="32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Helvetica"/>
                          <a:cs typeface="Helvetica"/>
                          <a:hlinkClick r:id="rId10" action="ppaction://hlinksldjump"/>
                        </a:rPr>
                        <a:t>$200</a:t>
                      </a:r>
                      <a:endParaRPr lang="en-US" sz="32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Helvetica"/>
                          <a:cs typeface="Helvetica"/>
                          <a:hlinkClick r:id="rId11" action="ppaction://hlinksldjump"/>
                        </a:rPr>
                        <a:t>$200</a:t>
                      </a:r>
                      <a:endParaRPr lang="en-US" sz="32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96809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Helvetica"/>
                          <a:cs typeface="Helvetica"/>
                          <a:hlinkClick r:id="rId12" action="ppaction://hlinksldjump"/>
                        </a:rPr>
                        <a:t>$300</a:t>
                      </a:r>
                      <a:endParaRPr lang="en-US" sz="32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Helvetica"/>
                          <a:cs typeface="Helvetica"/>
                          <a:hlinkClick r:id="rId13" action="ppaction://hlinksldjump"/>
                        </a:rPr>
                        <a:t>$300</a:t>
                      </a:r>
                      <a:endParaRPr lang="en-US" sz="32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Helvetica"/>
                          <a:cs typeface="Helvetica"/>
                          <a:hlinkClick r:id="rId14" action="ppaction://hlinksldjump"/>
                        </a:rPr>
                        <a:t>$300</a:t>
                      </a:r>
                      <a:endParaRPr lang="en-US" sz="32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Helvetica"/>
                          <a:cs typeface="Helvetica"/>
                          <a:hlinkClick r:id="rId15" action="ppaction://hlinksldjump"/>
                        </a:rPr>
                        <a:t>$300</a:t>
                      </a:r>
                      <a:endParaRPr lang="en-US" sz="32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Helvetica"/>
                          <a:cs typeface="Helvetica"/>
                          <a:hlinkClick r:id="rId16" action="ppaction://hlinksldjump"/>
                        </a:rPr>
                        <a:t>$300</a:t>
                      </a:r>
                      <a:endParaRPr lang="en-US" sz="32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96809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Helvetica"/>
                          <a:cs typeface="Helvetica"/>
                          <a:hlinkClick r:id="rId17" action="ppaction://hlinksldjump"/>
                        </a:rPr>
                        <a:t>$400</a:t>
                      </a:r>
                      <a:endParaRPr lang="en-US" sz="32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Helvetica"/>
                          <a:cs typeface="Helvetica"/>
                          <a:hlinkClick r:id="rId18" action="ppaction://hlinksldjump"/>
                        </a:rPr>
                        <a:t>$400</a:t>
                      </a:r>
                      <a:endParaRPr lang="en-US" sz="32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Helvetica"/>
                          <a:cs typeface="Helvetica"/>
                          <a:hlinkClick r:id="rId19" action="ppaction://hlinksldjump"/>
                        </a:rPr>
                        <a:t>$400</a:t>
                      </a:r>
                      <a:endParaRPr lang="en-US" sz="32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Helvetica"/>
                          <a:cs typeface="Helvetica"/>
                          <a:hlinkClick r:id="rId20" action="ppaction://hlinksldjump"/>
                        </a:rPr>
                        <a:t>$400</a:t>
                      </a:r>
                      <a:endParaRPr lang="en-US" sz="32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Helvetica"/>
                          <a:cs typeface="Helvetica"/>
                          <a:hlinkClick r:id="rId21" action="ppaction://hlinksldjump"/>
                        </a:rPr>
                        <a:t>$400</a:t>
                      </a:r>
                      <a:endParaRPr lang="en-US" sz="32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96809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Helvetica"/>
                          <a:cs typeface="Helvetica"/>
                          <a:hlinkClick r:id="rId22" action="ppaction://hlinksldjump"/>
                        </a:rPr>
                        <a:t>$500</a:t>
                      </a:r>
                      <a:endParaRPr lang="en-US" sz="32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Helvetica"/>
                          <a:cs typeface="Helvetica"/>
                          <a:hlinkClick r:id="rId23" action="ppaction://hlinksldjump"/>
                        </a:rPr>
                        <a:t>$500</a:t>
                      </a:r>
                      <a:endParaRPr lang="en-US" sz="32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Helvetica"/>
                          <a:cs typeface="Helvetica"/>
                          <a:hlinkClick r:id="rId24" action="ppaction://hlinksldjump"/>
                        </a:rPr>
                        <a:t>$500</a:t>
                      </a:r>
                      <a:endParaRPr lang="en-US" sz="32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Helvetica"/>
                          <a:cs typeface="Helvetica"/>
                          <a:hlinkClick r:id="rId25" action="ppaction://hlinksldjump"/>
                        </a:rPr>
                        <a:t>$500</a:t>
                      </a:r>
                      <a:endParaRPr lang="en-US" sz="32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Helvetica"/>
                          <a:cs typeface="Helvetica"/>
                          <a:hlinkClick r:id="rId26" action="ppaction://hlinksldjump"/>
                        </a:rPr>
                        <a:t>$500</a:t>
                      </a:r>
                      <a:endParaRPr lang="en-US" sz="3200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129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366FF"/>
                </a:solidFill>
                <a:latin typeface="Britannic Bold"/>
                <a:cs typeface="Britannic Bold"/>
              </a:rPr>
              <a:t>Jeopardy!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4000" dirty="0" smtClean="0">
                <a:latin typeface="American Typewriter"/>
                <a:cs typeface="American Typewriter"/>
              </a:rPr>
              <a:t>This fraction is the vote required in both houses to over-ride a veto…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4000" dirty="0" smtClean="0">
                <a:latin typeface="American Typewriter"/>
                <a:cs typeface="American Typewriter"/>
              </a:rPr>
              <a:t> the same as the vote needed to send a Constitutional Amendment to the states for final approval</a:t>
            </a:r>
            <a:endParaRPr lang="en-US" sz="40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403244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$300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8000" b="1" dirty="0" smtClean="0">
                <a:latin typeface="American Typewriter"/>
                <a:cs typeface="American Typewriter"/>
              </a:rPr>
              <a:t>What is </a:t>
            </a:r>
          </a:p>
          <a:p>
            <a:pPr marL="0" indent="0" algn="ctr">
              <a:buNone/>
            </a:pPr>
            <a:r>
              <a:rPr lang="en-US" sz="8000" b="1" dirty="0" smtClean="0">
                <a:latin typeface="American Typewriter"/>
                <a:cs typeface="American Typewriter"/>
              </a:rPr>
              <a:t>two-thirds </a:t>
            </a:r>
          </a:p>
          <a:p>
            <a:pPr marL="0" indent="0" algn="ctr">
              <a:buNone/>
            </a:pPr>
            <a:r>
              <a:rPr lang="en-US" sz="8000" b="1" dirty="0" smtClean="0">
                <a:latin typeface="American Typewriter"/>
                <a:cs typeface="American Typewriter"/>
              </a:rPr>
              <a:t>?</a:t>
            </a:r>
            <a:endParaRPr lang="en-US" sz="8000" dirty="0" smtClean="0">
              <a:latin typeface="Helvetica"/>
              <a:cs typeface="Helvetica"/>
            </a:endParaRPr>
          </a:p>
          <a:p>
            <a:pPr marL="0" indent="0" algn="r">
              <a:buNone/>
            </a:pPr>
            <a:r>
              <a:rPr lang="en-US" dirty="0" smtClean="0">
                <a:latin typeface="Helvetica"/>
                <a:cs typeface="Helvetica"/>
                <a:hlinkClick r:id="rId2" action="ppaction://hlinksldjump"/>
              </a:rPr>
              <a:t>continue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144798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60066"/>
                </a:solidFill>
                <a:latin typeface="Britannic Bold"/>
                <a:cs typeface="Britannic Bold"/>
              </a:rPr>
              <a:t>Jeopardy!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619" y="1633243"/>
            <a:ext cx="8229600" cy="4525963"/>
          </a:xfrm>
        </p:spPr>
        <p:txBody>
          <a:bodyPr/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5400" dirty="0" smtClean="0">
                <a:latin typeface="American Typewriter"/>
                <a:cs typeface="American Typewriter"/>
              </a:rPr>
              <a:t>Depending on their job, these can be Standing, Select, Joint, or Conference</a:t>
            </a:r>
            <a:endParaRPr lang="en-US" sz="54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640459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/>
                <a:cs typeface="Helvetica"/>
              </a:rPr>
              <a:t>$</a:t>
            </a:r>
            <a:r>
              <a:rPr lang="en-US" dirty="0" smtClean="0">
                <a:latin typeface="Helvetica"/>
                <a:cs typeface="Helvetica"/>
              </a:rPr>
              <a:t>400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8000" b="1" dirty="0" smtClean="0">
                <a:latin typeface="American Typewriter"/>
                <a:cs typeface="American Typewriter"/>
              </a:rPr>
              <a:t>What are Committees</a:t>
            </a:r>
          </a:p>
          <a:p>
            <a:pPr marL="0" indent="0" algn="ctr">
              <a:buNone/>
            </a:pPr>
            <a:r>
              <a:rPr lang="en-US" sz="8000" b="1" dirty="0" smtClean="0">
                <a:latin typeface="American Typewriter"/>
                <a:cs typeface="American Typewriter"/>
              </a:rPr>
              <a:t>?</a:t>
            </a:r>
            <a:endParaRPr lang="en-US" dirty="0">
              <a:latin typeface="Helvetica"/>
              <a:cs typeface="Helvetica"/>
            </a:endParaRPr>
          </a:p>
          <a:p>
            <a:pPr marL="0" indent="0" algn="r">
              <a:buNone/>
            </a:pPr>
            <a:r>
              <a:rPr lang="en-US" dirty="0" smtClean="0">
                <a:latin typeface="Helvetica"/>
                <a:cs typeface="Helvetica"/>
                <a:hlinkClick r:id="rId2" action="ppaction://hlinksldjump"/>
              </a:rPr>
              <a:t>continue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810736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6600"/>
                </a:solidFill>
                <a:latin typeface="Britannic Bold"/>
                <a:cs typeface="Britannic Bold"/>
              </a:rPr>
              <a:t>Jeopardy!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4400" dirty="0" smtClean="0">
                <a:latin typeface="American Typewriter"/>
                <a:cs typeface="American Typewriter"/>
              </a:rPr>
              <a:t>The nickname for the sentence that says Congress has the power to make laws </a:t>
            </a:r>
            <a:r>
              <a:rPr lang="en-US" sz="4400" b="1" dirty="0" smtClean="0">
                <a:solidFill>
                  <a:srgbClr val="000090"/>
                </a:solidFill>
                <a:latin typeface="American Typewriter"/>
                <a:cs typeface="American Typewriter"/>
              </a:rPr>
              <a:t>“necessary and proper”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4400" dirty="0" smtClean="0">
                <a:latin typeface="American Typewriter"/>
                <a:cs typeface="American Typewriter"/>
              </a:rPr>
              <a:t> for carrying out its duties</a:t>
            </a:r>
            <a:endParaRPr lang="en-US" sz="44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438531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$500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600" b="1" dirty="0" smtClean="0">
                <a:latin typeface="American Typewriter"/>
                <a:cs typeface="American Typewriter"/>
              </a:rPr>
              <a:t>What is the</a:t>
            </a:r>
          </a:p>
          <a:p>
            <a:pPr marL="0" indent="0" algn="ctr">
              <a:buNone/>
            </a:pPr>
            <a:r>
              <a:rPr lang="en-US" sz="6600" b="1" dirty="0" smtClean="0">
                <a:latin typeface="American Typewriter"/>
                <a:cs typeface="American Typewriter"/>
              </a:rPr>
              <a:t> Elastic Clause</a:t>
            </a:r>
          </a:p>
          <a:p>
            <a:pPr marL="0" indent="0" algn="ctr">
              <a:buNone/>
            </a:pPr>
            <a:r>
              <a:rPr lang="en-US" sz="6600" b="1" dirty="0" smtClean="0">
                <a:latin typeface="American Typewriter"/>
                <a:cs typeface="American Typewriter"/>
              </a:rPr>
              <a:t>?</a:t>
            </a:r>
            <a:endParaRPr lang="en-US" dirty="0">
              <a:latin typeface="Helvetica"/>
              <a:cs typeface="Helvetica"/>
            </a:endParaRPr>
          </a:p>
          <a:p>
            <a:pPr marL="0" indent="0" algn="r">
              <a:buNone/>
            </a:pPr>
            <a:r>
              <a:rPr lang="en-US" dirty="0" smtClean="0">
                <a:latin typeface="Helvetica"/>
                <a:cs typeface="Helvetica"/>
                <a:hlinkClick r:id="rId2" action="ppaction://hlinksldjump"/>
              </a:rPr>
              <a:t>continue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188684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366FF"/>
                </a:solidFill>
                <a:latin typeface="Britannic Bold"/>
                <a:cs typeface="Britannic Bold"/>
              </a:rPr>
              <a:t>Jeopardy!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30000"/>
              </a:lnSpc>
              <a:buNone/>
            </a:pPr>
            <a:r>
              <a:rPr lang="en-US" sz="3600" dirty="0" smtClean="0">
                <a:latin typeface="American Typewriter"/>
                <a:cs typeface="American Typewriter"/>
              </a:rPr>
              <a:t>For the Federal Government, the head of the Executive Branch is called “President.”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en-US" sz="3600" dirty="0" smtClean="0">
                <a:latin typeface="American Typewriter"/>
                <a:cs typeface="American Typewriter"/>
              </a:rPr>
              <a:t> At the state level, this is the title for the head of the Executive Branch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676096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$100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7200" b="1" dirty="0" smtClean="0">
                <a:latin typeface="American Typewriter"/>
                <a:cs typeface="American Typewriter"/>
              </a:rPr>
              <a:t>What is “Governor”</a:t>
            </a:r>
          </a:p>
          <a:p>
            <a:pPr marL="0" indent="0" algn="ctr">
              <a:buNone/>
            </a:pPr>
            <a:r>
              <a:rPr lang="en-US" sz="7200" b="1" dirty="0" smtClean="0">
                <a:latin typeface="American Typewriter"/>
                <a:cs typeface="American Typewriter"/>
              </a:rPr>
              <a:t>?</a:t>
            </a:r>
          </a:p>
          <a:p>
            <a:pPr marL="0" indent="0" algn="r">
              <a:buNone/>
            </a:pPr>
            <a:r>
              <a:rPr lang="en-US" dirty="0" smtClean="0">
                <a:latin typeface="Helvetica"/>
                <a:cs typeface="Helvetica"/>
                <a:hlinkClick r:id="rId2" action="ppaction://hlinksldjump"/>
              </a:rPr>
              <a:t>continue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878216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Britannic Bold"/>
                <a:cs typeface="Britannic Bold"/>
              </a:rPr>
              <a:t>Jeopardy!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209" y="1600200"/>
            <a:ext cx="8660959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American Typewriter"/>
                <a:cs typeface="American Typewriter"/>
              </a:rPr>
              <a:t>The Legislative Branch </a:t>
            </a:r>
            <a:r>
              <a:rPr lang="en-US" sz="3600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makes laws</a:t>
            </a:r>
            <a:r>
              <a:rPr lang="en-US" sz="3600" dirty="0" smtClean="0">
                <a:latin typeface="American Typewriter"/>
                <a:cs typeface="American Typewriter"/>
              </a:rPr>
              <a:t>;</a:t>
            </a:r>
          </a:p>
          <a:p>
            <a:pPr marL="0" indent="0" algn="ctr">
              <a:buNone/>
            </a:pPr>
            <a:endParaRPr lang="en-US" sz="3600" dirty="0" smtClean="0">
              <a:latin typeface="American Typewriter"/>
              <a:cs typeface="American Typewriter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American Typewriter"/>
                <a:cs typeface="American Typewriter"/>
              </a:rPr>
              <a:t>The Judicial Branch </a:t>
            </a:r>
            <a:r>
              <a:rPr lang="en-US" sz="3600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interprets laws</a:t>
            </a:r>
            <a:r>
              <a:rPr lang="en-US" sz="3600" dirty="0" smtClean="0">
                <a:latin typeface="American Typewriter"/>
                <a:cs typeface="American Typewriter"/>
              </a:rPr>
              <a:t>;</a:t>
            </a:r>
          </a:p>
          <a:p>
            <a:pPr marL="0" indent="0" algn="ctr">
              <a:buNone/>
            </a:pPr>
            <a:endParaRPr lang="en-US" sz="3600" dirty="0" smtClean="0">
              <a:latin typeface="American Typewriter"/>
              <a:cs typeface="American Typewriter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American Typewriter"/>
                <a:cs typeface="American Typewriter"/>
              </a:rPr>
              <a:t>The Executive Branch does this</a:t>
            </a:r>
            <a:endParaRPr lang="en-US" sz="36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252525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$200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30000"/>
              </a:lnSpc>
              <a:buNone/>
            </a:pPr>
            <a:r>
              <a:rPr lang="en-US" sz="7200" b="1" dirty="0" smtClean="0">
                <a:latin typeface="American Typewriter"/>
                <a:cs typeface="American Typewriter"/>
              </a:rPr>
              <a:t>What is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en-US" sz="7200" b="1" dirty="0" smtClean="0">
                <a:latin typeface="American Typewriter"/>
                <a:cs typeface="American Typewriter"/>
              </a:rPr>
              <a:t>Enforces Laws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en-US" sz="7200" b="1" dirty="0" smtClean="0">
                <a:latin typeface="American Typewriter"/>
                <a:cs typeface="American Typewriter"/>
              </a:rPr>
              <a:t>?</a:t>
            </a:r>
            <a:endParaRPr lang="en-US" dirty="0" smtClean="0">
              <a:latin typeface="Helvetica"/>
              <a:cs typeface="Helvetica"/>
            </a:endParaRPr>
          </a:p>
          <a:p>
            <a:pPr marL="0" indent="0" algn="r">
              <a:buNone/>
            </a:pPr>
            <a:r>
              <a:rPr lang="en-US" dirty="0" smtClean="0">
                <a:latin typeface="Helvetica"/>
                <a:cs typeface="Helvetica"/>
                <a:hlinkClick r:id="rId2" action="ppaction://hlinksldjump"/>
              </a:rPr>
              <a:t>continue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515801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latin typeface="Britannic Bold"/>
                <a:cs typeface="Britannic Bold"/>
              </a:rPr>
              <a:t>FINAL</a:t>
            </a:r>
            <a:br>
              <a:rPr lang="en-US" sz="4800" dirty="0" smtClean="0">
                <a:latin typeface="Britannic Bold"/>
                <a:cs typeface="Britannic Bold"/>
              </a:rPr>
            </a:br>
            <a:r>
              <a:rPr lang="en-US" sz="7300" dirty="0">
                <a:latin typeface="Britannic Bold"/>
                <a:cs typeface="Britannic Bold"/>
              </a:rPr>
              <a:t> </a:t>
            </a:r>
            <a:r>
              <a:rPr lang="en-US" sz="7300" b="1" dirty="0">
                <a:solidFill>
                  <a:srgbClr val="FF0000"/>
                </a:solidFill>
                <a:latin typeface="Britannic Bold"/>
                <a:cs typeface="Britannic Bold"/>
              </a:rPr>
              <a:t>J</a:t>
            </a:r>
            <a:r>
              <a:rPr lang="en-US" sz="7300" b="1" dirty="0">
                <a:solidFill>
                  <a:srgbClr val="0000FF"/>
                </a:solidFill>
                <a:latin typeface="Britannic Bold"/>
                <a:cs typeface="Britannic Bold"/>
              </a:rPr>
              <a:t>E</a:t>
            </a:r>
            <a:r>
              <a:rPr lang="en-US" sz="7300" b="1" dirty="0">
                <a:solidFill>
                  <a:srgbClr val="2FC917"/>
                </a:solidFill>
                <a:latin typeface="Britannic Bold"/>
                <a:cs typeface="Britannic Bold"/>
              </a:rPr>
              <a:t>O</a:t>
            </a:r>
            <a:r>
              <a:rPr lang="en-US" sz="7300" b="1" dirty="0">
                <a:solidFill>
                  <a:srgbClr val="FF6600"/>
                </a:solidFill>
                <a:latin typeface="Britannic Bold"/>
                <a:cs typeface="Britannic Bold"/>
              </a:rPr>
              <a:t>P</a:t>
            </a:r>
            <a:r>
              <a:rPr lang="en-US" sz="7300" b="1" dirty="0">
                <a:solidFill>
                  <a:srgbClr val="660066"/>
                </a:solidFill>
                <a:latin typeface="Britannic Bold"/>
                <a:cs typeface="Britannic Bold"/>
              </a:rPr>
              <a:t>A</a:t>
            </a:r>
            <a:r>
              <a:rPr lang="en-US" sz="7300" b="1" dirty="0">
                <a:solidFill>
                  <a:srgbClr val="800000"/>
                </a:solidFill>
                <a:latin typeface="Britannic Bold"/>
                <a:cs typeface="Britannic Bold"/>
              </a:rPr>
              <a:t>R</a:t>
            </a:r>
            <a:r>
              <a:rPr lang="en-US" sz="7300" b="1" dirty="0">
                <a:solidFill>
                  <a:srgbClr val="FFFF00"/>
                </a:solidFill>
                <a:latin typeface="Britannic Bold"/>
                <a:cs typeface="Britannic Bold"/>
              </a:rPr>
              <a:t>D</a:t>
            </a:r>
            <a:r>
              <a:rPr lang="en-US" sz="73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Britannic Bold"/>
                <a:cs typeface="Britannic Bold"/>
              </a:rPr>
              <a:t>Y</a:t>
            </a:r>
            <a:r>
              <a:rPr lang="en-US" sz="7300" b="1" dirty="0">
                <a:solidFill>
                  <a:schemeClr val="accent3">
                    <a:lumMod val="75000"/>
                  </a:schemeClr>
                </a:solidFill>
                <a:latin typeface="Britannic Bold"/>
                <a:cs typeface="Britannic Bold"/>
              </a:rPr>
              <a:t>!</a:t>
            </a:r>
            <a:endParaRPr lang="en-US" sz="7300" dirty="0">
              <a:latin typeface="Britannic Bold"/>
              <a:cs typeface="Britannic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30000"/>
              </a:lnSpc>
              <a:buNone/>
            </a:pPr>
            <a:endParaRPr lang="en-US" sz="4000" dirty="0">
              <a:solidFill>
                <a:srgbClr val="008000"/>
              </a:solidFill>
              <a:latin typeface="Chalkduster"/>
              <a:cs typeface="Chalkduster"/>
            </a:endParaRPr>
          </a:p>
          <a:p>
            <a:pPr marL="0" indent="0" algn="ctr">
              <a:lnSpc>
                <a:spcPct val="130000"/>
              </a:lnSpc>
              <a:buNone/>
            </a:pPr>
            <a:r>
              <a:rPr lang="en-US" sz="6600" dirty="0" smtClean="0">
                <a:solidFill>
                  <a:srgbClr val="008000"/>
                </a:solidFill>
                <a:latin typeface="Chalkduster"/>
                <a:cs typeface="Chalkduster"/>
              </a:rPr>
              <a:t>Don’t feed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en-US" sz="6600" dirty="0" smtClean="0">
                <a:solidFill>
                  <a:srgbClr val="008000"/>
                </a:solidFill>
                <a:latin typeface="Chalkduster"/>
                <a:cs typeface="Chalkduster"/>
              </a:rPr>
              <a:t> the Dinosaur</a:t>
            </a:r>
            <a:endParaRPr lang="en-US" sz="6600" dirty="0">
              <a:solidFill>
                <a:srgbClr val="008000"/>
              </a:solidFill>
              <a:latin typeface="Chalkduster"/>
              <a:cs typeface="Chalkduster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085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90"/>
                </a:solidFill>
                <a:latin typeface="Britannic Bold"/>
                <a:cs typeface="Britannic Bold"/>
              </a:rPr>
              <a:t>Jeopardy!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4000" dirty="0" smtClean="0">
                <a:latin typeface="American Typewriter"/>
                <a:cs typeface="American Typewriter"/>
              </a:rPr>
              <a:t>The President and Vice President are not elected by the voters;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4000" dirty="0" smtClean="0">
                <a:latin typeface="American Typewriter"/>
                <a:cs typeface="American Typewriter"/>
              </a:rPr>
              <a:t> instead, the voters elect </a:t>
            </a:r>
            <a:r>
              <a:rPr lang="en-US" sz="4000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this group</a:t>
            </a:r>
            <a:r>
              <a:rPr lang="en-US" sz="4000" dirty="0" smtClean="0">
                <a:latin typeface="American Typewriter"/>
                <a:cs typeface="American Typewriter"/>
              </a:rPr>
              <a:t>, which then elects the President &amp; VP</a:t>
            </a:r>
            <a:endParaRPr lang="en-US" sz="40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862815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$300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latin typeface="American Typewriter"/>
                <a:cs typeface="American Typewriter"/>
              </a:rPr>
              <a:t>What is</a:t>
            </a:r>
          </a:p>
          <a:p>
            <a:pPr marL="0" indent="0" algn="ctr">
              <a:buNone/>
            </a:pPr>
            <a:r>
              <a:rPr lang="en-US" sz="6000" b="1" dirty="0" smtClean="0">
                <a:latin typeface="American Typewriter"/>
                <a:cs typeface="American Typewriter"/>
              </a:rPr>
              <a:t> The Electoral College?</a:t>
            </a:r>
          </a:p>
          <a:p>
            <a:pPr marL="0" indent="0">
              <a:buNone/>
            </a:pPr>
            <a:endParaRPr lang="en-US" dirty="0" smtClean="0">
              <a:latin typeface="Helvetica"/>
              <a:cs typeface="Helvetica"/>
            </a:endParaRPr>
          </a:p>
          <a:p>
            <a:pPr marL="0" indent="0" algn="r">
              <a:buNone/>
            </a:pPr>
            <a:r>
              <a:rPr lang="en-US" dirty="0" smtClean="0">
                <a:latin typeface="Helvetica"/>
                <a:cs typeface="Helvetica"/>
                <a:hlinkClick r:id="rId2" action="ppaction://hlinksldjump"/>
              </a:rPr>
              <a:t>continue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769495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FC917"/>
                </a:solidFill>
                <a:latin typeface="Britannic Bold"/>
                <a:cs typeface="Britannic Bold"/>
              </a:rPr>
              <a:t>Jeopardy!</a:t>
            </a:r>
            <a:endParaRPr lang="en-US" dirty="0">
              <a:solidFill>
                <a:srgbClr val="2FC91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4400" dirty="0" smtClean="0">
                <a:latin typeface="American Typewriter"/>
                <a:cs typeface="American Typewriter"/>
              </a:rPr>
              <a:t>It’s part of the Checks and Balances system, when the President does this to a bill that has passed Congress</a:t>
            </a:r>
            <a:endParaRPr lang="en-US" sz="44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453958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$400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000" b="1" dirty="0" smtClean="0">
                <a:latin typeface="American Typewriter"/>
                <a:cs typeface="American Typewriter"/>
              </a:rPr>
              <a:t>What is</a:t>
            </a:r>
          </a:p>
          <a:p>
            <a:pPr marL="0" indent="0" algn="ctr">
              <a:buNone/>
            </a:pPr>
            <a:r>
              <a:rPr lang="en-US" sz="8000" b="1" dirty="0" smtClean="0">
                <a:latin typeface="American Typewriter"/>
                <a:cs typeface="American Typewriter"/>
              </a:rPr>
              <a:t> Veto  ? </a:t>
            </a:r>
          </a:p>
          <a:p>
            <a:pPr marL="0" indent="0">
              <a:buNone/>
            </a:pPr>
            <a:endParaRPr lang="en-US" dirty="0" smtClean="0">
              <a:latin typeface="Helvetica"/>
              <a:cs typeface="Helvetica"/>
            </a:endParaRPr>
          </a:p>
          <a:p>
            <a:pPr marL="0" indent="0" algn="r">
              <a:buNone/>
            </a:pPr>
            <a:r>
              <a:rPr lang="en-US" dirty="0" smtClean="0">
                <a:latin typeface="Helvetica"/>
                <a:cs typeface="Helvetica"/>
                <a:hlinkClick r:id="rId2" action="ppaction://hlinksldjump"/>
              </a:rPr>
              <a:t>continue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288084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90"/>
                </a:solidFill>
                <a:latin typeface="Britannic Bold"/>
                <a:cs typeface="Britannic Bold"/>
              </a:rPr>
              <a:t>Jeopardy!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30000"/>
              </a:lnSpc>
              <a:buNone/>
            </a:pPr>
            <a:r>
              <a:rPr lang="en-US" sz="3600" dirty="0" smtClean="0">
                <a:latin typeface="American Typewriter"/>
                <a:cs typeface="American Typewriter"/>
              </a:rPr>
              <a:t>The President appoints this powerful group of advisors;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en-US" sz="3600" dirty="0" smtClean="0">
                <a:latin typeface="American Typewriter"/>
                <a:cs typeface="American Typewriter"/>
              </a:rPr>
              <a:t> they are the heads of large departments of the government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2400" i="1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(Hint: Secretary of State, Secretary of Defense, etc.)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111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$500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40000"/>
              </a:lnSpc>
              <a:buNone/>
            </a:pPr>
            <a:r>
              <a:rPr lang="en-US" sz="6600" b="1" dirty="0" smtClean="0">
                <a:latin typeface="American Typewriter"/>
                <a:cs typeface="American Typewriter"/>
              </a:rPr>
              <a:t>What is </a:t>
            </a:r>
            <a:r>
              <a:rPr lang="en-US" sz="6600" b="1" dirty="0">
                <a:latin typeface="American Typewriter"/>
                <a:cs typeface="American Typewriter"/>
              </a:rPr>
              <a:t>t</a:t>
            </a:r>
            <a:r>
              <a:rPr lang="en-US" sz="6600" b="1" dirty="0" smtClean="0">
                <a:latin typeface="American Typewriter"/>
                <a:cs typeface="American Typewriter"/>
              </a:rPr>
              <a:t>he Cabinet ?</a:t>
            </a:r>
          </a:p>
          <a:p>
            <a:pPr marL="0" indent="0">
              <a:buNone/>
            </a:pPr>
            <a:endParaRPr lang="en-US" dirty="0">
              <a:latin typeface="Helvetica"/>
              <a:cs typeface="Helvetica"/>
            </a:endParaRPr>
          </a:p>
          <a:p>
            <a:pPr marL="0" indent="0" algn="r">
              <a:buNone/>
            </a:pPr>
            <a:r>
              <a:rPr lang="en-US" dirty="0" smtClean="0">
                <a:latin typeface="Helvetica"/>
                <a:cs typeface="Helvetica"/>
                <a:hlinkClick r:id="rId2" action="ppaction://hlinksldjump"/>
              </a:rPr>
              <a:t>continue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769796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Britannic Bold"/>
                <a:cs typeface="Britannic Bold"/>
              </a:rPr>
              <a:t>Jeopardy!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4800" dirty="0" smtClean="0">
                <a:latin typeface="American Typewriter"/>
                <a:cs typeface="American Typewriter"/>
              </a:rPr>
              <a:t>The highest function of any court is when the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4800" dirty="0" smtClean="0">
                <a:latin typeface="American Typewriter"/>
                <a:cs typeface="American Typewriter"/>
              </a:rPr>
              <a:t>Supreme Court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4800" dirty="0" smtClean="0">
                <a:latin typeface="American Typewriter"/>
                <a:cs typeface="American Typewriter"/>
              </a:rPr>
              <a:t>interprets this</a:t>
            </a:r>
            <a:endParaRPr lang="en-US" sz="48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50964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$100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lnSpc>
                <a:spcPct val="140000"/>
              </a:lnSpc>
              <a:buNone/>
            </a:pPr>
            <a:r>
              <a:rPr lang="en-US" sz="8000" b="1" dirty="0" smtClean="0">
                <a:latin typeface="American Typewriter"/>
                <a:cs typeface="American Typewriter"/>
              </a:rPr>
              <a:t>What is the Constitution?</a:t>
            </a:r>
            <a:endParaRPr lang="en-US" sz="8000" b="1" dirty="0" smtClean="0">
              <a:latin typeface="American Typewriter"/>
              <a:cs typeface="American Typewriter"/>
              <a:hlinkClick r:id="rId2" action="ppaction://hlinksldjump"/>
            </a:endParaRPr>
          </a:p>
          <a:p>
            <a:pPr marL="0" indent="0" algn="r">
              <a:buNone/>
            </a:pPr>
            <a:endParaRPr lang="en-US" dirty="0">
              <a:latin typeface="Helvetica"/>
              <a:cs typeface="Helvetica"/>
              <a:hlinkClick r:id="rId2" action="ppaction://hlinksldjump"/>
            </a:endParaRPr>
          </a:p>
          <a:p>
            <a:pPr marL="0" indent="0" algn="r">
              <a:buNone/>
            </a:pPr>
            <a:r>
              <a:rPr lang="en-US" dirty="0" smtClean="0">
                <a:latin typeface="Helvetica"/>
                <a:cs typeface="Helvetica"/>
                <a:hlinkClick r:id="rId2" action="ppaction://hlinksldjump"/>
              </a:rPr>
              <a:t>continue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77225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Britannic Bold"/>
                <a:cs typeface="Britannic Bold"/>
              </a:rPr>
              <a:t>Jeopardy!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lnSpc>
                <a:spcPct val="130000"/>
              </a:lnSpc>
              <a:buNone/>
            </a:pPr>
            <a:r>
              <a:rPr lang="en-US" sz="4400" dirty="0" smtClean="0">
                <a:latin typeface="American Typewriter"/>
                <a:cs typeface="American Typewriter"/>
              </a:rPr>
              <a:t>It’s a major difference between adult court and juvenile court: 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en-US" sz="4400" dirty="0" smtClean="0">
                <a:latin typeface="American Typewriter"/>
                <a:cs typeface="American Typewriter"/>
              </a:rPr>
              <a:t>juvenile court has </a:t>
            </a:r>
            <a:r>
              <a:rPr lang="en-US" sz="4400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this</a:t>
            </a:r>
            <a:r>
              <a:rPr lang="en-US" sz="4400" dirty="0" smtClean="0">
                <a:latin typeface="American Typewriter"/>
                <a:cs typeface="American Typewriter"/>
              </a:rPr>
              <a:t> as a major goal</a:t>
            </a:r>
            <a:endParaRPr lang="en-US" sz="44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4195183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$200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7200" b="1" dirty="0" smtClean="0">
                <a:latin typeface="American Typewriter"/>
                <a:cs typeface="American Typewriter"/>
              </a:rPr>
              <a:t>What is</a:t>
            </a:r>
          </a:p>
          <a:p>
            <a:pPr marL="0" indent="0" algn="ctr">
              <a:buNone/>
            </a:pPr>
            <a:r>
              <a:rPr lang="en-US" sz="7200" b="1" dirty="0" smtClean="0">
                <a:latin typeface="American Typewriter"/>
                <a:cs typeface="American Typewriter"/>
              </a:rPr>
              <a:t>Rehabilitation ?</a:t>
            </a:r>
            <a:endParaRPr lang="en-US" sz="7200" b="1" dirty="0">
              <a:latin typeface="American Typewriter"/>
              <a:cs typeface="American Typewriter"/>
            </a:endParaRPr>
          </a:p>
          <a:p>
            <a:pPr marL="0" indent="0">
              <a:buNone/>
            </a:pPr>
            <a:endParaRPr lang="en-US" dirty="0" smtClean="0">
              <a:latin typeface="Helvetica"/>
              <a:cs typeface="Helvetica"/>
            </a:endParaRPr>
          </a:p>
          <a:p>
            <a:pPr marL="0" indent="0" algn="r">
              <a:buNone/>
            </a:pPr>
            <a:r>
              <a:rPr lang="en-US" dirty="0" smtClean="0">
                <a:latin typeface="Helvetica"/>
                <a:cs typeface="Helvetica"/>
                <a:hlinkClick r:id="rId2" action="ppaction://hlinksldjump"/>
              </a:rPr>
              <a:t>continue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052444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latin typeface="Britannic Bold"/>
                <a:cs typeface="Britannic Bold"/>
              </a:rPr>
              <a:t>FINAL</a:t>
            </a:r>
            <a:br>
              <a:rPr lang="en-US" sz="4800" dirty="0" smtClean="0">
                <a:latin typeface="Britannic Bold"/>
                <a:cs typeface="Britannic Bold"/>
              </a:rPr>
            </a:br>
            <a:r>
              <a:rPr lang="en-US" sz="7300" dirty="0" smtClean="0">
                <a:latin typeface="Britannic Bold"/>
                <a:cs typeface="Britannic Bold"/>
              </a:rPr>
              <a:t> </a:t>
            </a:r>
            <a:r>
              <a:rPr lang="en-US" sz="7300" b="1" dirty="0" smtClean="0">
                <a:solidFill>
                  <a:srgbClr val="FF0000"/>
                </a:solidFill>
                <a:latin typeface="Britannic Bold"/>
                <a:cs typeface="Britannic Bold"/>
              </a:rPr>
              <a:t>J</a:t>
            </a:r>
            <a:r>
              <a:rPr lang="en-US" sz="7300" b="1" dirty="0" smtClean="0">
                <a:solidFill>
                  <a:srgbClr val="0000FF"/>
                </a:solidFill>
                <a:latin typeface="Britannic Bold"/>
                <a:cs typeface="Britannic Bold"/>
              </a:rPr>
              <a:t>E</a:t>
            </a:r>
            <a:r>
              <a:rPr lang="en-US" sz="7300" b="1" dirty="0" smtClean="0">
                <a:solidFill>
                  <a:srgbClr val="2FC917"/>
                </a:solidFill>
                <a:latin typeface="Britannic Bold"/>
                <a:cs typeface="Britannic Bold"/>
              </a:rPr>
              <a:t>O</a:t>
            </a:r>
            <a:r>
              <a:rPr lang="en-US" sz="7300" b="1" dirty="0" smtClean="0">
                <a:solidFill>
                  <a:srgbClr val="FF6600"/>
                </a:solidFill>
                <a:latin typeface="Britannic Bold"/>
                <a:cs typeface="Britannic Bold"/>
              </a:rPr>
              <a:t>P</a:t>
            </a:r>
            <a:r>
              <a:rPr lang="en-US" sz="7300" b="1" dirty="0" smtClean="0">
                <a:solidFill>
                  <a:srgbClr val="660066"/>
                </a:solidFill>
                <a:latin typeface="Britannic Bold"/>
                <a:cs typeface="Britannic Bold"/>
              </a:rPr>
              <a:t>A</a:t>
            </a:r>
            <a:r>
              <a:rPr lang="en-US" sz="7300" b="1" dirty="0" smtClean="0">
                <a:solidFill>
                  <a:srgbClr val="800000"/>
                </a:solidFill>
                <a:latin typeface="Britannic Bold"/>
                <a:cs typeface="Britannic Bold"/>
              </a:rPr>
              <a:t>R</a:t>
            </a:r>
            <a:r>
              <a:rPr lang="en-US" sz="7300" b="1" dirty="0" smtClean="0">
                <a:solidFill>
                  <a:srgbClr val="FFFF00"/>
                </a:solidFill>
                <a:latin typeface="Britannic Bold"/>
                <a:cs typeface="Britannic Bold"/>
              </a:rPr>
              <a:t>D</a:t>
            </a:r>
            <a:r>
              <a:rPr lang="en-US" sz="73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Britannic Bold"/>
                <a:cs typeface="Britannic Bold"/>
              </a:rPr>
              <a:t>Y</a:t>
            </a:r>
            <a:r>
              <a:rPr lang="en-US" sz="7300" b="1" dirty="0" smtClean="0">
                <a:solidFill>
                  <a:schemeClr val="accent3">
                    <a:lumMod val="75000"/>
                  </a:schemeClr>
                </a:solidFill>
                <a:latin typeface="Britannic Bold"/>
                <a:cs typeface="Britannic Bold"/>
              </a:rPr>
              <a:t>!</a:t>
            </a:r>
            <a:endParaRPr lang="en-US" sz="7300" dirty="0">
              <a:latin typeface="Britannic Bold"/>
              <a:cs typeface="Britannic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30000"/>
              </a:lnSpc>
              <a:buNone/>
            </a:pPr>
            <a:endParaRPr lang="en-US" sz="4800" dirty="0" smtClean="0">
              <a:latin typeface="American Typewriter"/>
              <a:cs typeface="American Typewriter"/>
            </a:endParaRPr>
          </a:p>
          <a:p>
            <a:pPr marL="0" indent="0" algn="ctr">
              <a:lnSpc>
                <a:spcPct val="130000"/>
              </a:lnSpc>
              <a:buNone/>
            </a:pPr>
            <a:r>
              <a:rPr lang="en-US" sz="4800" dirty="0" smtClean="0">
                <a:latin typeface="American Typewriter"/>
                <a:cs typeface="American Typewriter"/>
              </a:rPr>
              <a:t>One of the three ways the Constitution tries to keep any part of government from becoming too powerful. </a:t>
            </a:r>
            <a:endParaRPr lang="en-US" sz="4800" dirty="0">
              <a:latin typeface="American Typewriter"/>
              <a:cs typeface="American Typewriter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Jeopardy Think  Music 1984-1997.mp3">
            <a:hlinkClick r:id="" action="ppaction://media"/>
            <a:hlinkHover r:id="" action="ppaction://ole?verb=0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874000" y="5746625"/>
            <a:ext cx="379538" cy="3795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75207" y="57466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123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380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2" fill="remove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366FF"/>
                </a:solidFill>
                <a:latin typeface="Britannic Bold"/>
                <a:cs typeface="Britannic Bold"/>
              </a:rPr>
              <a:t>Jeopardy!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30000"/>
              </a:lnSpc>
              <a:buNone/>
            </a:pPr>
            <a:r>
              <a:rPr lang="en-US" dirty="0" smtClean="0">
                <a:latin typeface="American Typewriter"/>
                <a:cs typeface="American Typewriter"/>
              </a:rPr>
              <a:t>In state courts, many judges are elected; in the Federal System they’re all appointed by the President…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en-US" dirty="0" smtClean="0">
                <a:latin typeface="American Typewriter"/>
                <a:cs typeface="American Typewriter"/>
              </a:rPr>
              <a:t> but the appointment can be rejected by </a:t>
            </a:r>
            <a:r>
              <a:rPr lang="en-US" dirty="0" smtClean="0">
                <a:solidFill>
                  <a:srgbClr val="008000"/>
                </a:solidFill>
                <a:latin typeface="American Typewriter"/>
                <a:cs typeface="American Typewriter"/>
              </a:rPr>
              <a:t>this group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endParaRPr lang="en-US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389715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$300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 smtClean="0">
                <a:latin typeface="American Typewriter"/>
                <a:cs typeface="American Typewriter"/>
              </a:rPr>
              <a:t>What is </a:t>
            </a:r>
          </a:p>
          <a:p>
            <a:pPr marL="0" indent="0" algn="ctr">
              <a:buNone/>
            </a:pPr>
            <a:r>
              <a:rPr lang="en-US" sz="7200" b="1" dirty="0" smtClean="0">
                <a:latin typeface="American Typewriter"/>
                <a:cs typeface="American Typewriter"/>
              </a:rPr>
              <a:t>The Senate?</a:t>
            </a:r>
            <a:endParaRPr lang="en-US" dirty="0">
              <a:latin typeface="Helvetica"/>
              <a:cs typeface="Helvetica"/>
            </a:endParaRPr>
          </a:p>
          <a:p>
            <a:pPr marL="0" indent="0">
              <a:buNone/>
            </a:pPr>
            <a:endParaRPr lang="en-US" dirty="0" smtClean="0">
              <a:latin typeface="Helvetica"/>
              <a:cs typeface="Helvetica"/>
            </a:endParaRPr>
          </a:p>
          <a:p>
            <a:pPr marL="0" indent="0" algn="r">
              <a:buNone/>
            </a:pPr>
            <a:r>
              <a:rPr lang="en-US" dirty="0" smtClean="0">
                <a:latin typeface="Helvetica"/>
                <a:cs typeface="Helvetica"/>
                <a:hlinkClick r:id="rId2" action="ppaction://hlinksldjump"/>
              </a:rPr>
              <a:t>continue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715042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90"/>
                </a:solidFill>
                <a:latin typeface="Britannic Bold"/>
                <a:cs typeface="Britannic Bold"/>
              </a:rPr>
              <a:t>Jeopardy!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4400" dirty="0" smtClean="0">
                <a:latin typeface="American Typewriter"/>
                <a:cs typeface="American Typewriter"/>
              </a:rPr>
              <a:t>Trial Court is the lower level of courts;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4400" dirty="0">
                <a:latin typeface="American Typewriter"/>
                <a:cs typeface="American Typewriter"/>
              </a:rPr>
              <a:t>t</a:t>
            </a:r>
            <a:r>
              <a:rPr lang="en-US" sz="4400" dirty="0" smtClean="0">
                <a:latin typeface="American Typewriter"/>
                <a:cs typeface="American Typewriter"/>
              </a:rPr>
              <a:t>he higher level is called this</a:t>
            </a:r>
          </a:p>
          <a:p>
            <a:pPr marL="0" indent="0" algn="ctr">
              <a:lnSpc>
                <a:spcPct val="120000"/>
              </a:lnSpc>
              <a:buNone/>
            </a:pPr>
            <a:endParaRPr lang="en-US" sz="3600" i="1" dirty="0" smtClean="0">
              <a:latin typeface="American Typewriter"/>
              <a:cs typeface="American Typewriter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600" i="1" dirty="0" smtClean="0">
                <a:latin typeface="American Typewriter"/>
                <a:cs typeface="American Typewriter"/>
              </a:rPr>
              <a:t>(Hint: think of a pellet gun)</a:t>
            </a:r>
            <a:endParaRPr lang="en-US" sz="3600" i="1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651586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$400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8000" dirty="0" smtClean="0">
                <a:latin typeface="American Typewriter"/>
                <a:cs typeface="American Typewriter"/>
              </a:rPr>
              <a:t>What is Appellate Court?</a:t>
            </a:r>
          </a:p>
          <a:p>
            <a:pPr marL="0" indent="0">
              <a:buNone/>
            </a:pPr>
            <a:endParaRPr lang="en-US" dirty="0" smtClean="0">
              <a:latin typeface="Helvetica"/>
              <a:cs typeface="Helvetica"/>
            </a:endParaRPr>
          </a:p>
          <a:p>
            <a:pPr marL="0" indent="0" algn="r">
              <a:buNone/>
            </a:pPr>
            <a:r>
              <a:rPr lang="en-US" dirty="0" smtClean="0">
                <a:latin typeface="Helvetica"/>
                <a:cs typeface="Helvetica"/>
                <a:hlinkClick r:id="rId2" action="ppaction://hlinksldjump"/>
              </a:rPr>
              <a:t>continue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079397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6600"/>
                </a:solidFill>
                <a:latin typeface="Britannic Bold"/>
                <a:cs typeface="Britannic Bold"/>
              </a:rPr>
              <a:t>Jeopardy!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latin typeface="American Typewriter"/>
                <a:cs typeface="American Typewriter"/>
              </a:rPr>
              <a:t>It’s the Amendment that includes your rights of:</a:t>
            </a:r>
          </a:p>
          <a:p>
            <a:pPr algn="ctr">
              <a:buFont typeface="Wingdings" charset="2"/>
              <a:buChar char="ü"/>
            </a:pPr>
            <a:r>
              <a:rPr lang="en-US" dirty="0" smtClean="0">
                <a:solidFill>
                  <a:srgbClr val="008000"/>
                </a:solidFill>
                <a:latin typeface="American Typewriter"/>
                <a:cs typeface="American Typewriter"/>
              </a:rPr>
              <a:t>Trial by Jury</a:t>
            </a:r>
          </a:p>
          <a:p>
            <a:pPr algn="ctr">
              <a:buFont typeface="Wingdings" charset="2"/>
              <a:buChar char="ü"/>
            </a:pPr>
            <a:r>
              <a:rPr lang="en-US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Speedy Trial</a:t>
            </a:r>
          </a:p>
          <a:p>
            <a:pPr algn="ctr">
              <a:buFont typeface="Wingdings" charset="2"/>
              <a:buChar char="ü"/>
            </a:pPr>
            <a:r>
              <a:rPr lang="en-US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Public Trial</a:t>
            </a:r>
          </a:p>
          <a:p>
            <a:pPr algn="ctr">
              <a:buFont typeface="Wingdings" charset="2"/>
              <a:buChar char="ü"/>
            </a:pPr>
            <a:r>
              <a:rPr lang="en-US" dirty="0" smtClean="0">
                <a:solidFill>
                  <a:srgbClr val="660066"/>
                </a:solidFill>
                <a:latin typeface="American Typewriter"/>
                <a:cs typeface="American Typewriter"/>
              </a:rPr>
              <a:t>Confronting witnesses against you</a:t>
            </a:r>
          </a:p>
          <a:p>
            <a:pPr algn="ctr">
              <a:buFont typeface="Wingdings" charset="2"/>
              <a:buChar char="ü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merican Typewriter"/>
                <a:cs typeface="American Typewriter"/>
              </a:rPr>
              <a:t>Calling witnesses in your favor</a:t>
            </a:r>
          </a:p>
          <a:p>
            <a:pPr algn="ctr">
              <a:buFont typeface="Wingdings" charset="2"/>
              <a:buChar char="ü"/>
            </a:pPr>
            <a:r>
              <a:rPr lang="en-US" dirty="0" smtClean="0">
                <a:solidFill>
                  <a:srgbClr val="FF6600"/>
                </a:solidFill>
                <a:latin typeface="American Typewriter"/>
                <a:cs typeface="American Typewriter"/>
              </a:rPr>
              <a:t>Assistance of a lawyer in court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156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$500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8000" b="1" dirty="0" smtClean="0">
                <a:latin typeface="American Typewriter"/>
                <a:cs typeface="American Typewriter"/>
              </a:rPr>
              <a:t>What is the Sixth Amendment?</a:t>
            </a:r>
          </a:p>
          <a:p>
            <a:pPr marL="0" indent="0">
              <a:buNone/>
            </a:pPr>
            <a:endParaRPr lang="en-US" dirty="0" smtClean="0">
              <a:latin typeface="Helvetica"/>
              <a:cs typeface="Helvetica"/>
            </a:endParaRPr>
          </a:p>
          <a:p>
            <a:pPr marL="0" indent="0" algn="r">
              <a:buNone/>
            </a:pPr>
            <a:r>
              <a:rPr lang="en-US" dirty="0" smtClean="0">
                <a:latin typeface="Helvetica"/>
                <a:cs typeface="Helvetica"/>
                <a:hlinkClick r:id="rId2" action="ppaction://hlinksldjump"/>
              </a:rPr>
              <a:t>continue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40490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4">
                    <a:lumMod val="75000"/>
                  </a:schemeClr>
                </a:solidFill>
                <a:latin typeface="Britannic Bold"/>
                <a:cs typeface="Britannic Bold"/>
              </a:rPr>
              <a:t>Jeopardy!</a:t>
            </a:r>
            <a:endParaRPr lang="en-US" sz="5400" b="1" dirty="0">
              <a:solidFill>
                <a:schemeClr val="accent4">
                  <a:lumMod val="75000"/>
                </a:schemeClr>
              </a:solidFill>
              <a:latin typeface="Britannic Bold"/>
              <a:cs typeface="Britannic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30000"/>
              </a:lnSpc>
              <a:buNone/>
            </a:pPr>
            <a:r>
              <a:rPr lang="en-US" sz="4000" dirty="0" smtClean="0">
                <a:latin typeface="American Typewriter"/>
                <a:cs typeface="American Typewriter"/>
              </a:rPr>
              <a:t>The case that requires police to inform you of your 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en-US" sz="4000" dirty="0" smtClean="0">
                <a:latin typeface="American Typewriter"/>
                <a:cs typeface="American Typewriter"/>
              </a:rPr>
              <a:t>5</a:t>
            </a:r>
            <a:r>
              <a:rPr lang="en-US" sz="4000" baseline="30000" dirty="0" smtClean="0">
                <a:latin typeface="American Typewriter"/>
                <a:cs typeface="American Typewriter"/>
              </a:rPr>
              <a:t>th</a:t>
            </a:r>
            <a:r>
              <a:rPr lang="en-US" sz="4000" dirty="0" smtClean="0">
                <a:latin typeface="American Typewriter"/>
                <a:cs typeface="American Typewriter"/>
              </a:rPr>
              <a:t> and 6</a:t>
            </a:r>
            <a:r>
              <a:rPr lang="en-US" sz="4000" baseline="30000" dirty="0" smtClean="0">
                <a:latin typeface="American Typewriter"/>
                <a:cs typeface="American Typewriter"/>
              </a:rPr>
              <a:t>th</a:t>
            </a:r>
            <a:r>
              <a:rPr lang="en-US" sz="4000" dirty="0" smtClean="0">
                <a:latin typeface="American Typewriter"/>
                <a:cs typeface="American Typewriter"/>
              </a:rPr>
              <a:t> Amendment rights before questioning you</a:t>
            </a:r>
            <a:endParaRPr lang="en-US" sz="40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590939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$100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600" b="1" dirty="0" smtClean="0">
                <a:latin typeface="American Typewriter"/>
                <a:cs typeface="American Typewriter"/>
              </a:rPr>
              <a:t>What is</a:t>
            </a:r>
          </a:p>
          <a:p>
            <a:pPr marL="0" indent="0" algn="ctr">
              <a:buNone/>
            </a:pPr>
            <a:r>
              <a:rPr lang="en-US" sz="6600" b="1" dirty="0" smtClean="0">
                <a:latin typeface="American Typewriter"/>
                <a:cs typeface="American Typewriter"/>
              </a:rPr>
              <a:t> Miranda v Arizona ?</a:t>
            </a:r>
          </a:p>
          <a:p>
            <a:pPr marL="0" indent="0" algn="ctr">
              <a:buNone/>
            </a:pPr>
            <a:endParaRPr lang="en-US" sz="6600" b="1" dirty="0">
              <a:latin typeface="American Typewriter"/>
              <a:cs typeface="American Typewriter"/>
              <a:hlinkClick r:id="rId2" action="ppaction://hlinksldjump"/>
            </a:endParaRPr>
          </a:p>
          <a:p>
            <a:pPr marL="0" indent="0" algn="r">
              <a:buNone/>
            </a:pPr>
            <a:r>
              <a:rPr lang="en-US" dirty="0" smtClean="0">
                <a:latin typeface="Helvetica"/>
                <a:cs typeface="Helvetica"/>
                <a:hlinkClick r:id="rId2" action="ppaction://hlinksldjump"/>
              </a:rPr>
              <a:t>continue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539864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Britannic Bold"/>
                <a:cs typeface="Britannic Bold"/>
              </a:rPr>
              <a:t>Jeopardy!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5400" dirty="0" smtClean="0">
                <a:latin typeface="American Typewriter"/>
                <a:cs typeface="American Typewriter"/>
              </a:rPr>
              <a:t>You have the right to an attorney,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5400" dirty="0" smtClean="0">
                <a:latin typeface="American Typewriter"/>
                <a:cs typeface="American Typewriter"/>
              </a:rPr>
              <a:t> even if you can’t afford to hire one</a:t>
            </a:r>
            <a:endParaRPr lang="en-US" sz="54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531652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$200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600" b="1" dirty="0" smtClean="0">
                <a:latin typeface="American Typewriter"/>
                <a:cs typeface="American Typewriter"/>
              </a:rPr>
              <a:t>What is </a:t>
            </a:r>
          </a:p>
          <a:p>
            <a:pPr marL="0" indent="0" algn="ctr">
              <a:buNone/>
            </a:pPr>
            <a:r>
              <a:rPr lang="en-US" sz="6600" b="1" dirty="0" smtClean="0">
                <a:latin typeface="American Typewriter"/>
                <a:cs typeface="American Typewriter"/>
              </a:rPr>
              <a:t>Gideon v Wainwright?</a:t>
            </a:r>
          </a:p>
          <a:p>
            <a:pPr marL="0" indent="0" algn="ctr">
              <a:buNone/>
            </a:pPr>
            <a:endParaRPr lang="en-US" sz="6600" b="1" dirty="0" smtClean="0">
              <a:latin typeface="American Typewriter"/>
              <a:cs typeface="American Typewriter"/>
              <a:hlinkClick r:id="rId2" action="ppaction://hlinksldjump"/>
            </a:endParaRPr>
          </a:p>
          <a:p>
            <a:pPr marL="0" indent="0" algn="r">
              <a:buNone/>
            </a:pPr>
            <a:r>
              <a:rPr lang="en-US" dirty="0" smtClean="0">
                <a:latin typeface="Helvetica"/>
                <a:cs typeface="Helvetica"/>
                <a:hlinkClick r:id="rId2" action="ppaction://hlinksldjump"/>
              </a:rPr>
              <a:t>continue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64937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latin typeface="Britannic Bold"/>
                <a:cs typeface="Britannic Bold"/>
              </a:rPr>
              <a:t>FINAL</a:t>
            </a:r>
            <a:br>
              <a:rPr lang="en-US" sz="4800" dirty="0" smtClean="0">
                <a:latin typeface="Britannic Bold"/>
                <a:cs typeface="Britannic Bold"/>
              </a:rPr>
            </a:br>
            <a:r>
              <a:rPr lang="en-US" sz="4800" dirty="0" smtClean="0">
                <a:latin typeface="Britannic Bold"/>
                <a:cs typeface="Britannic Bold"/>
              </a:rPr>
              <a:t> </a:t>
            </a:r>
            <a:r>
              <a:rPr lang="en-US" sz="7300" b="1" dirty="0" smtClean="0">
                <a:solidFill>
                  <a:srgbClr val="FF0000"/>
                </a:solidFill>
                <a:latin typeface="Britannic Bold"/>
                <a:cs typeface="Britannic Bold"/>
              </a:rPr>
              <a:t>J</a:t>
            </a:r>
            <a:r>
              <a:rPr lang="en-US" sz="7300" b="1" dirty="0" smtClean="0">
                <a:solidFill>
                  <a:srgbClr val="0000FF"/>
                </a:solidFill>
                <a:latin typeface="Britannic Bold"/>
                <a:cs typeface="Britannic Bold"/>
              </a:rPr>
              <a:t>E</a:t>
            </a:r>
            <a:r>
              <a:rPr lang="en-US" sz="7300" b="1" dirty="0" smtClean="0">
                <a:solidFill>
                  <a:srgbClr val="2FC917"/>
                </a:solidFill>
                <a:latin typeface="Britannic Bold"/>
                <a:cs typeface="Britannic Bold"/>
              </a:rPr>
              <a:t>O</a:t>
            </a:r>
            <a:r>
              <a:rPr lang="en-US" sz="7300" b="1" dirty="0" smtClean="0">
                <a:solidFill>
                  <a:srgbClr val="FF6600"/>
                </a:solidFill>
                <a:latin typeface="Britannic Bold"/>
                <a:cs typeface="Britannic Bold"/>
              </a:rPr>
              <a:t>P</a:t>
            </a:r>
            <a:r>
              <a:rPr lang="en-US" sz="7300" b="1" dirty="0" smtClean="0">
                <a:solidFill>
                  <a:srgbClr val="660066"/>
                </a:solidFill>
                <a:latin typeface="Britannic Bold"/>
                <a:cs typeface="Britannic Bold"/>
              </a:rPr>
              <a:t>A</a:t>
            </a:r>
            <a:r>
              <a:rPr lang="en-US" sz="7300" b="1" dirty="0" smtClean="0">
                <a:solidFill>
                  <a:srgbClr val="800000"/>
                </a:solidFill>
                <a:latin typeface="Britannic Bold"/>
                <a:cs typeface="Britannic Bold"/>
              </a:rPr>
              <a:t>R</a:t>
            </a:r>
            <a:r>
              <a:rPr lang="en-US" sz="7300" b="1" dirty="0" smtClean="0">
                <a:solidFill>
                  <a:srgbClr val="FFFF00"/>
                </a:solidFill>
                <a:latin typeface="Britannic Bold"/>
                <a:cs typeface="Britannic Bold"/>
              </a:rPr>
              <a:t>D</a:t>
            </a:r>
            <a:r>
              <a:rPr lang="en-US" sz="73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Britannic Bold"/>
                <a:cs typeface="Britannic Bold"/>
              </a:rPr>
              <a:t>Y</a:t>
            </a:r>
            <a:r>
              <a:rPr lang="en-US" sz="7300" b="1" dirty="0" smtClean="0">
                <a:solidFill>
                  <a:schemeClr val="accent3">
                    <a:lumMod val="75000"/>
                  </a:schemeClr>
                </a:solidFill>
                <a:latin typeface="Britannic Bold"/>
                <a:cs typeface="Britannic Bold"/>
              </a:rPr>
              <a:t>!</a:t>
            </a:r>
            <a:endParaRPr lang="en-US" sz="7300" dirty="0">
              <a:latin typeface="Britannic Bold"/>
              <a:cs typeface="Britannic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4800" b="1" dirty="0" smtClean="0">
                <a:latin typeface="American Typewriter"/>
                <a:cs typeface="American Typewriter"/>
              </a:rPr>
              <a:t>What is:</a:t>
            </a:r>
          </a:p>
          <a:p>
            <a:pPr algn="ctr">
              <a:lnSpc>
                <a:spcPct val="110000"/>
              </a:lnSpc>
              <a:buFont typeface="Wingdings" charset="2"/>
              <a:buChar char="ü"/>
            </a:pPr>
            <a:r>
              <a:rPr lang="en-US" sz="48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Federalism</a:t>
            </a:r>
          </a:p>
          <a:p>
            <a:pPr algn="ctr">
              <a:lnSpc>
                <a:spcPct val="110000"/>
              </a:lnSpc>
              <a:buFont typeface="Wingdings" charset="2"/>
              <a:buChar char="ü"/>
            </a:pPr>
            <a:r>
              <a:rPr lang="en-US" sz="4800" b="1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Separation of Powers</a:t>
            </a:r>
          </a:p>
          <a:p>
            <a:pPr algn="ctr">
              <a:lnSpc>
                <a:spcPct val="110000"/>
              </a:lnSpc>
              <a:buFont typeface="Wingdings" charset="2"/>
              <a:buChar char="ü"/>
            </a:pPr>
            <a:r>
              <a:rPr lang="en-US" sz="4800" b="1" dirty="0" smtClean="0">
                <a:solidFill>
                  <a:srgbClr val="008000"/>
                </a:solidFill>
                <a:latin typeface="American Typewriter"/>
                <a:cs typeface="American Typewriter"/>
              </a:rPr>
              <a:t>Checks &amp; Balances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4800" b="1" dirty="0">
                <a:latin typeface="American Typewriter"/>
                <a:cs typeface="American Typewriter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30145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Britannic Bold"/>
                <a:cs typeface="Britannic Bold"/>
              </a:rPr>
              <a:t>Jeopardy!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8800" dirty="0" smtClean="0">
                <a:latin typeface="American Typewriter"/>
                <a:cs typeface="American Typewriter"/>
              </a:rPr>
              <a:t>Judicial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8800" dirty="0" smtClean="0">
                <a:latin typeface="American Typewriter"/>
                <a:cs typeface="American Typewriter"/>
              </a:rPr>
              <a:t>Review</a:t>
            </a:r>
            <a:endParaRPr lang="en-US" sz="88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821271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$300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 smtClean="0">
                <a:latin typeface="American Typewriter"/>
                <a:cs typeface="American Typewriter"/>
              </a:rPr>
              <a:t>What is</a:t>
            </a:r>
          </a:p>
          <a:p>
            <a:pPr marL="0" indent="0" algn="ctr">
              <a:buNone/>
            </a:pPr>
            <a:r>
              <a:rPr lang="en-US" sz="7200" b="1" dirty="0" smtClean="0">
                <a:latin typeface="American Typewriter"/>
                <a:cs typeface="American Typewriter"/>
              </a:rPr>
              <a:t>Marbury v Madison?</a:t>
            </a:r>
          </a:p>
          <a:p>
            <a:pPr marL="0" indent="0" algn="r">
              <a:buNone/>
            </a:pPr>
            <a:r>
              <a:rPr lang="en-US" dirty="0" smtClean="0">
                <a:latin typeface="Helvetica"/>
                <a:cs typeface="Helvetica"/>
                <a:hlinkClick r:id="rId2" action="ppaction://hlinksldjump"/>
              </a:rPr>
              <a:t>continue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390203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2FC917"/>
                </a:solidFill>
                <a:latin typeface="Britannic Bold"/>
                <a:cs typeface="Britannic Bold"/>
              </a:rPr>
              <a:t>Jeopardy!</a:t>
            </a:r>
            <a:endParaRPr lang="en-US" dirty="0">
              <a:solidFill>
                <a:srgbClr val="2FC91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30000"/>
              </a:lnSpc>
              <a:buNone/>
            </a:pPr>
            <a:r>
              <a:rPr lang="en-US" sz="6000" dirty="0" smtClean="0">
                <a:latin typeface="American Typewriter"/>
                <a:cs typeface="American Typewriter"/>
              </a:rPr>
              <a:t>“Separate but Equal” is OK</a:t>
            </a:r>
            <a:endParaRPr lang="en-US" sz="60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141787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$400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40000"/>
              </a:lnSpc>
              <a:buNone/>
            </a:pPr>
            <a:r>
              <a:rPr lang="en-US" sz="5400" b="1" dirty="0" smtClean="0">
                <a:latin typeface="American Typewriter"/>
                <a:cs typeface="American Typewriter"/>
              </a:rPr>
              <a:t>What is</a:t>
            </a:r>
          </a:p>
          <a:p>
            <a:pPr marL="0" indent="0" algn="ctr">
              <a:lnSpc>
                <a:spcPct val="140000"/>
              </a:lnSpc>
              <a:buNone/>
            </a:pPr>
            <a:r>
              <a:rPr lang="en-US" sz="5400" b="1" dirty="0" smtClean="0">
                <a:latin typeface="American Typewriter"/>
                <a:cs typeface="American Typewriter"/>
              </a:rPr>
              <a:t>Plessy v Ferguson ?</a:t>
            </a:r>
            <a:endParaRPr lang="en-US" sz="5400" b="1" dirty="0" smtClean="0">
              <a:latin typeface="American Typewriter"/>
              <a:cs typeface="American Typewriter"/>
              <a:hlinkClick r:id="rId2" action="ppaction://hlinksldjump"/>
            </a:endParaRPr>
          </a:p>
          <a:p>
            <a:pPr marL="0" indent="0" algn="r">
              <a:buNone/>
            </a:pPr>
            <a:endParaRPr lang="en-US" dirty="0" smtClean="0">
              <a:latin typeface="Helvetica"/>
              <a:cs typeface="Helvetica"/>
              <a:hlinkClick r:id="rId2" action="ppaction://hlinksldjump"/>
            </a:endParaRPr>
          </a:p>
          <a:p>
            <a:pPr marL="0" indent="0" algn="r">
              <a:buNone/>
            </a:pPr>
            <a:r>
              <a:rPr lang="en-US" dirty="0" smtClean="0">
                <a:latin typeface="Helvetica"/>
                <a:cs typeface="Helvetica"/>
                <a:hlinkClick r:id="rId2" action="ppaction://hlinksldjump"/>
              </a:rPr>
              <a:t>continue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380558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366FF"/>
                </a:solidFill>
                <a:latin typeface="Britannic Bold"/>
                <a:cs typeface="Britannic Bold"/>
              </a:rPr>
              <a:t>Jeopardy!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64397" y="195894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711620" y="1600199"/>
            <a:ext cx="8179037" cy="326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lnSpc>
                <a:spcPct val="140000"/>
              </a:lnSpc>
              <a:buNone/>
            </a:pPr>
            <a:r>
              <a:rPr lang="en-US" sz="6000" dirty="0">
                <a:latin typeface="American Typewriter"/>
                <a:cs typeface="American Typewriter"/>
              </a:rPr>
              <a:t>“Separate but Equal” </a:t>
            </a:r>
            <a:r>
              <a:rPr lang="en-US" sz="6000" dirty="0" smtClean="0">
                <a:latin typeface="American Typewriter"/>
                <a:cs typeface="American Typewriter"/>
              </a:rPr>
              <a:t>is not </a:t>
            </a:r>
            <a:r>
              <a:rPr lang="en-US" sz="6000" dirty="0">
                <a:latin typeface="American Typewriter"/>
                <a:cs typeface="American Typewriter"/>
              </a:rPr>
              <a:t>OK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101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$500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lnSpc>
                <a:spcPct val="130000"/>
              </a:lnSpc>
              <a:buNone/>
            </a:pPr>
            <a:r>
              <a:rPr lang="en-US" sz="6600" b="1" dirty="0" smtClean="0">
                <a:latin typeface="American Typewriter"/>
                <a:cs typeface="American Typewriter"/>
              </a:rPr>
              <a:t>What is 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en-US" sz="6600" b="1" dirty="0" smtClean="0">
                <a:latin typeface="American Typewriter"/>
                <a:cs typeface="American Typewriter"/>
              </a:rPr>
              <a:t>Brown v Board of Education ?</a:t>
            </a:r>
            <a:endParaRPr lang="en-US" sz="6600" b="1" dirty="0" smtClean="0">
              <a:latin typeface="American Typewriter"/>
              <a:cs typeface="American Typewriter"/>
              <a:hlinkClick r:id="rId2" action="ppaction://hlinksldjump"/>
            </a:endParaRPr>
          </a:p>
          <a:p>
            <a:pPr marL="0" indent="0" algn="r">
              <a:buNone/>
            </a:pPr>
            <a:r>
              <a:rPr lang="en-US" dirty="0" smtClean="0">
                <a:latin typeface="Helvetica"/>
                <a:cs typeface="Helvetica"/>
                <a:hlinkClick r:id="rId2" action="ppaction://hlinksldjump"/>
              </a:rPr>
              <a:t>continue</a:t>
            </a: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923780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8000"/>
                </a:solidFill>
                <a:latin typeface="Britannic Bold"/>
                <a:cs typeface="Britannic Bold"/>
              </a:rPr>
              <a:t>Jeopardy!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3600" dirty="0" smtClean="0">
                <a:latin typeface="American Typewriter"/>
                <a:cs typeface="American Typewriter"/>
              </a:rPr>
              <a:t>The United States first constitution. </a:t>
            </a:r>
            <a:r>
              <a:rPr lang="en-US" sz="3600" dirty="0">
                <a:latin typeface="American Typewriter"/>
                <a:cs typeface="American Typewriter"/>
              </a:rPr>
              <a:t>I</a:t>
            </a:r>
            <a:r>
              <a:rPr lang="en-US" sz="3600" dirty="0" smtClean="0">
                <a:latin typeface="American Typewriter"/>
                <a:cs typeface="American Typewriter"/>
              </a:rPr>
              <a:t>t required 9 of the 13 states to approve any law,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600" dirty="0" smtClean="0">
                <a:latin typeface="American Typewriter"/>
                <a:cs typeface="American Typewriter"/>
              </a:rPr>
              <a:t> it had only a legislative branch,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600" dirty="0" smtClean="0">
                <a:latin typeface="American Typewriter"/>
                <a:cs typeface="American Typewriter"/>
              </a:rPr>
              <a:t>and it did not give the national government any power to tax. </a:t>
            </a:r>
            <a:endParaRPr lang="en-US" sz="32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036308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$100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6000" b="1" dirty="0" smtClean="0">
                <a:latin typeface="American Typewriter"/>
                <a:cs typeface="American Typewriter"/>
              </a:rPr>
              <a:t>What is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6000" b="1" dirty="0" smtClean="0">
                <a:latin typeface="American Typewriter"/>
                <a:cs typeface="American Typewriter"/>
              </a:rPr>
              <a:t>The Articles of Confederation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8500" b="1" dirty="0" smtClean="0">
                <a:latin typeface="American Typewriter"/>
                <a:cs typeface="American Typewriter"/>
              </a:rPr>
              <a:t>?</a:t>
            </a:r>
          </a:p>
          <a:p>
            <a:pPr marL="0" indent="0" algn="r">
              <a:buNone/>
            </a:pPr>
            <a:endParaRPr lang="en-US" dirty="0" smtClean="0">
              <a:latin typeface="Helvetica"/>
              <a:cs typeface="Helvetica"/>
              <a:hlinkClick r:id="rId2" action="ppaction://hlinksldjump"/>
            </a:endParaRPr>
          </a:p>
          <a:p>
            <a:pPr marL="0" indent="0" algn="r">
              <a:buNone/>
            </a:pPr>
            <a:r>
              <a:rPr lang="en-US" dirty="0" smtClean="0">
                <a:latin typeface="Helvetica"/>
                <a:cs typeface="Helvetica"/>
                <a:hlinkClick r:id="rId2" action="ppaction://hlinksldjump"/>
              </a:rPr>
              <a:t>continue</a:t>
            </a:r>
            <a:endParaRPr lang="en-US" dirty="0" smtClean="0">
              <a:latin typeface="Helvetica"/>
              <a:cs typeface="Helvetica"/>
            </a:endParaRPr>
          </a:p>
          <a:p>
            <a:pPr marL="0" indent="0">
              <a:buNone/>
            </a:pP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109326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Britannic Bold"/>
                <a:cs typeface="Britannic Bold"/>
              </a:rPr>
              <a:t>Jeopardy!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American Typewriter"/>
                <a:cs typeface="American Typewriter"/>
              </a:rPr>
              <a:t>This </a:t>
            </a:r>
            <a:r>
              <a:rPr lang="en-US" sz="4000" b="1" i="1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“Enlightenment Thinker” </a:t>
            </a:r>
            <a:r>
              <a:rPr lang="en-US" sz="4000" dirty="0" smtClean="0">
                <a:latin typeface="American Typewriter"/>
                <a:cs typeface="American Typewriter"/>
              </a:rPr>
              <a:t>is famous for the three </a:t>
            </a:r>
            <a:r>
              <a:rPr lang="en-US" sz="4000" dirty="0">
                <a:latin typeface="American Typewriter"/>
                <a:cs typeface="American Typewriter"/>
              </a:rPr>
              <a:t>Natural Rights that government is supposed to </a:t>
            </a:r>
            <a:r>
              <a:rPr lang="en-US" sz="4000" dirty="0" smtClean="0">
                <a:latin typeface="American Typewriter"/>
                <a:cs typeface="American Typewriter"/>
              </a:rPr>
              <a:t>protect:</a:t>
            </a:r>
          </a:p>
          <a:p>
            <a:pPr marL="0" indent="0" algn="ctr">
              <a:buNone/>
            </a:pPr>
            <a:r>
              <a:rPr lang="en-US" sz="4800" b="1" dirty="0" smtClean="0">
                <a:latin typeface="American Typewriter"/>
                <a:cs typeface="American Typewriter"/>
              </a:rPr>
              <a:t>Life, Liberty, &amp; Property</a:t>
            </a:r>
            <a:endParaRPr lang="en-US" sz="4800" b="1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237429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$200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30000"/>
              </a:lnSpc>
              <a:buNone/>
            </a:pPr>
            <a:r>
              <a:rPr lang="en-US" sz="7200" b="1" dirty="0" smtClean="0">
                <a:latin typeface="American Typewriter"/>
                <a:cs typeface="American Typewriter"/>
              </a:rPr>
              <a:t>Who is 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en-US" sz="7200" b="1" dirty="0" smtClean="0">
                <a:latin typeface="American Typewriter"/>
                <a:cs typeface="American Typewriter"/>
              </a:rPr>
              <a:t>John Locke</a:t>
            </a:r>
          </a:p>
          <a:p>
            <a:pPr marL="0" indent="0" algn="ctr">
              <a:lnSpc>
                <a:spcPct val="130000"/>
              </a:lnSpc>
              <a:buNone/>
            </a:pPr>
            <a:r>
              <a:rPr lang="en-US" sz="10400" b="1" dirty="0">
                <a:latin typeface="American Typewriter"/>
                <a:cs typeface="American Typewriter"/>
              </a:rPr>
              <a:t>?</a:t>
            </a:r>
          </a:p>
          <a:p>
            <a:pPr marL="0" indent="0" algn="r">
              <a:buNone/>
            </a:pPr>
            <a:r>
              <a:rPr lang="en-US" dirty="0" smtClean="0">
                <a:latin typeface="Helvetica"/>
                <a:cs typeface="Helvetica"/>
                <a:hlinkClick r:id="rId2" action="ppaction://hlinksldjump"/>
              </a:rPr>
              <a:t>continue</a:t>
            </a:r>
            <a:endParaRPr lang="en-US" dirty="0" smtClean="0">
              <a:latin typeface="Helvetica"/>
              <a:cs typeface="Helvetica"/>
            </a:endParaRPr>
          </a:p>
          <a:p>
            <a:pPr marL="0" indent="0">
              <a:buNone/>
            </a:pPr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457709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914</Words>
  <Application>Microsoft Macintosh PowerPoint</Application>
  <PresentationFormat>On-screen Show (4:3)</PresentationFormat>
  <Paragraphs>255</Paragraphs>
  <Slides>55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Woodlawndia JEOPARDY!</vt:lpstr>
      <vt:lpstr>PowerPoint Presentation</vt:lpstr>
      <vt:lpstr>FINAL  JEOPARDY!</vt:lpstr>
      <vt:lpstr>FINAL  JEOPARDY!</vt:lpstr>
      <vt:lpstr>FINAL  JEOPARDY!</vt:lpstr>
      <vt:lpstr>Jeopardy!</vt:lpstr>
      <vt:lpstr>$100</vt:lpstr>
      <vt:lpstr>Jeopardy!</vt:lpstr>
      <vt:lpstr>$200</vt:lpstr>
      <vt:lpstr>Jeopardy!</vt:lpstr>
      <vt:lpstr>$300</vt:lpstr>
      <vt:lpstr>Jeopardy!</vt:lpstr>
      <vt:lpstr>$400</vt:lpstr>
      <vt:lpstr>Jeopardy!</vt:lpstr>
      <vt:lpstr>$500</vt:lpstr>
      <vt:lpstr>Jeopardy!</vt:lpstr>
      <vt:lpstr>$100</vt:lpstr>
      <vt:lpstr>Jeopardy!</vt:lpstr>
      <vt:lpstr>$200</vt:lpstr>
      <vt:lpstr>Jeopardy!</vt:lpstr>
      <vt:lpstr>$300</vt:lpstr>
      <vt:lpstr>Jeopardy!</vt:lpstr>
      <vt:lpstr>$400</vt:lpstr>
      <vt:lpstr>Jeopardy!</vt:lpstr>
      <vt:lpstr>$500</vt:lpstr>
      <vt:lpstr>Jeopardy!</vt:lpstr>
      <vt:lpstr>$100</vt:lpstr>
      <vt:lpstr>Jeopardy!</vt:lpstr>
      <vt:lpstr>$200</vt:lpstr>
      <vt:lpstr>Jeopardy!</vt:lpstr>
      <vt:lpstr>$300</vt:lpstr>
      <vt:lpstr>Jeopardy!</vt:lpstr>
      <vt:lpstr>$400</vt:lpstr>
      <vt:lpstr>Jeopardy!</vt:lpstr>
      <vt:lpstr>$500</vt:lpstr>
      <vt:lpstr>Jeopardy!</vt:lpstr>
      <vt:lpstr>$100</vt:lpstr>
      <vt:lpstr>Jeopardy!</vt:lpstr>
      <vt:lpstr>$200</vt:lpstr>
      <vt:lpstr>Jeopardy!</vt:lpstr>
      <vt:lpstr>$300</vt:lpstr>
      <vt:lpstr>Jeopardy!</vt:lpstr>
      <vt:lpstr>$400</vt:lpstr>
      <vt:lpstr>Jeopardy!</vt:lpstr>
      <vt:lpstr>$500</vt:lpstr>
      <vt:lpstr>Jeopardy!</vt:lpstr>
      <vt:lpstr>$100</vt:lpstr>
      <vt:lpstr>Jeopardy!</vt:lpstr>
      <vt:lpstr>$200</vt:lpstr>
      <vt:lpstr>Jeopardy!</vt:lpstr>
      <vt:lpstr>$300</vt:lpstr>
      <vt:lpstr>Jeopardy!</vt:lpstr>
      <vt:lpstr>$400</vt:lpstr>
      <vt:lpstr>Jeopardy!</vt:lpstr>
      <vt:lpstr>$500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Woodlawndia JEOPARDY!</dc:title>
  <dc:creator>Rick</dc:creator>
  <cp:lastModifiedBy>Rick</cp:lastModifiedBy>
  <cp:revision>52</cp:revision>
  <cp:lastPrinted>2016-01-30T16:42:12Z</cp:lastPrinted>
  <dcterms:created xsi:type="dcterms:W3CDTF">2016-01-27T02:26:00Z</dcterms:created>
  <dcterms:modified xsi:type="dcterms:W3CDTF">2016-05-03T03:32:14Z</dcterms:modified>
</cp:coreProperties>
</file>